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66" r:id="rId5"/>
    <p:sldId id="257" r:id="rId6"/>
    <p:sldId id="872" r:id="rId7"/>
    <p:sldId id="871" r:id="rId8"/>
    <p:sldId id="892" r:id="rId9"/>
    <p:sldId id="893" r:id="rId10"/>
    <p:sldId id="884" r:id="rId11"/>
    <p:sldId id="883" r:id="rId12"/>
    <p:sldId id="864" r:id="rId13"/>
    <p:sldId id="894" r:id="rId14"/>
    <p:sldId id="749" r:id="rId15"/>
    <p:sldId id="873" r:id="rId16"/>
    <p:sldId id="766" r:id="rId17"/>
    <p:sldId id="895" r:id="rId18"/>
    <p:sldId id="889" r:id="rId19"/>
    <p:sldId id="891" r:id="rId20"/>
    <p:sldId id="888" r:id="rId21"/>
    <p:sldId id="890" r:id="rId22"/>
    <p:sldId id="887" r:id="rId23"/>
    <p:sldId id="874" r:id="rId24"/>
    <p:sldId id="264" r:id="rId25"/>
    <p:sldId id="877" r:id="rId26"/>
    <p:sldId id="878" r:id="rId27"/>
    <p:sldId id="258"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Lane" initials="CL" lastIdx="3" clrIdx="0">
    <p:extLst>
      <p:ext uri="{19B8F6BF-5375-455C-9EA6-DF929625EA0E}">
        <p15:presenceInfo xmlns:p15="http://schemas.microsoft.com/office/powerpoint/2012/main" userId="S::clane@synapse-energy.com::9ff488e7-6dae-47ca-a7a9-0b7dba7f5b19" providerId="AD"/>
      </p:ext>
    </p:extLst>
  </p:cmAuthor>
  <p:cmAuthor id="2" name="Tim Woolf" initials="TW" lastIdx="9" clrIdx="1">
    <p:extLst>
      <p:ext uri="{19B8F6BF-5375-455C-9EA6-DF929625EA0E}">
        <p15:presenceInfo xmlns:p15="http://schemas.microsoft.com/office/powerpoint/2012/main" userId="S::twoolf@synapse-energy.com::0d23d3b3-d30a-4c49-93ea-9baded38140d" providerId="AD"/>
      </p:ext>
    </p:extLst>
  </p:cmAuthor>
  <p:cmAuthor id="3" name="Sarah Brooks" initials="SB" lastIdx="6" clrIdx="2">
    <p:extLst>
      <p:ext uri="{19B8F6BF-5375-455C-9EA6-DF929625EA0E}">
        <p15:presenceInfo xmlns:p15="http://schemas.microsoft.com/office/powerpoint/2012/main" userId="S::sbrooks@synapse-energy.com::42a4c4c4-d76d-410d-b28a-13b5683fe4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D"/>
    <a:srgbClr val="005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82332" autoAdjust="0"/>
  </p:normalViewPr>
  <p:slideViewPr>
    <p:cSldViewPr snapToGrid="0">
      <p:cViewPr varScale="1">
        <p:scale>
          <a:sx n="94" d="100"/>
          <a:sy n="94" d="100"/>
        </p:scale>
        <p:origin x="2130" y="60"/>
      </p:cViewPr>
      <p:guideLst>
        <p:guide orient="horz" pos="2160"/>
        <p:guide pos="2880"/>
      </p:guideLst>
    </p:cSldViewPr>
  </p:slideViewPr>
  <p:outlineViewPr>
    <p:cViewPr>
      <p:scale>
        <a:sx n="33" d="100"/>
        <a:sy n="33" d="100"/>
      </p:scale>
      <p:origin x="0" y="-2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1" d="100"/>
          <a:sy n="71" d="100"/>
        </p:scale>
        <p:origin x="-409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lane\Desktop\Graph%20for%20ACEE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cap="none" spc="0" dirty="0">
                <a:ln w="0"/>
                <a:solidFill>
                  <a:schemeClr val="bg2">
                    <a:lumMod val="75000"/>
                  </a:schemeClr>
                </a:solidFill>
                <a:effectLst/>
              </a:rPr>
              <a:t>Avoided</a:t>
            </a:r>
            <a:r>
              <a:rPr lang="en-US" b="1" cap="none" spc="0" baseline="0" dirty="0">
                <a:ln w="0"/>
                <a:solidFill>
                  <a:schemeClr val="bg2">
                    <a:lumMod val="75000"/>
                  </a:schemeClr>
                </a:solidFill>
                <a:effectLst/>
              </a:rPr>
              <a:t> Costs: Energy Generation </a:t>
            </a:r>
            <a:endParaRPr lang="en-US" b="1" cap="none" spc="0" dirty="0">
              <a:ln w="0"/>
              <a:solidFill>
                <a:schemeClr val="bg2">
                  <a:lumMod val="75000"/>
                </a:schemeClr>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Sheet1!$B$4</c:f>
              <c:strCache>
                <c:ptCount val="1"/>
                <c:pt idx="0">
                  <c:v>No EE</c:v>
                </c:pt>
              </c:strCache>
            </c:strRef>
          </c:tx>
          <c:spPr>
            <a:ln w="28575" cap="rnd">
              <a:solidFill>
                <a:schemeClr val="accent1">
                  <a:shade val="76000"/>
                </a:schemeClr>
              </a:solidFill>
              <a:round/>
            </a:ln>
            <a:effectLst/>
          </c:spPr>
          <c:marker>
            <c:symbol val="none"/>
          </c:marker>
          <c:cat>
            <c:numRef>
              <c:f>Sheet1!$C$3:$Q$3</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Sheet1!$C$4:$Q$4</c:f>
              <c:numCache>
                <c:formatCode>"$"#,##0.000</c:formatCode>
                <c:ptCount val="15"/>
                <c:pt idx="0">
                  <c:v>4.1184624917531235E-2</c:v>
                </c:pt>
                <c:pt idx="1">
                  <c:v>4.2585201125425104E-2</c:v>
                </c:pt>
                <c:pt idx="2">
                  <c:v>4.1566384692110228E-2</c:v>
                </c:pt>
                <c:pt idx="3">
                  <c:v>4.4043923459713932E-2</c:v>
                </c:pt>
                <c:pt idx="4">
                  <c:v>4.4559150765036984E-2</c:v>
                </c:pt>
                <c:pt idx="5">
                  <c:v>4.4939391580158888E-2</c:v>
                </c:pt>
                <c:pt idx="6">
                  <c:v>4.5139002686931662E-2</c:v>
                </c:pt>
                <c:pt idx="7">
                  <c:v>4.5519023330135064E-2</c:v>
                </c:pt>
                <c:pt idx="8">
                  <c:v>4.6501385393532921E-2</c:v>
                </c:pt>
                <c:pt idx="9">
                  <c:v>4.6629600356083226E-2</c:v>
                </c:pt>
                <c:pt idx="10">
                  <c:v>4.7465799830066865E-2</c:v>
                </c:pt>
                <c:pt idx="11">
                  <c:v>4.8455111376412882E-2</c:v>
                </c:pt>
                <c:pt idx="12">
                  <c:v>4.8865501025186636E-2</c:v>
                </c:pt>
                <c:pt idx="13">
                  <c:v>5.0752082240645396E-2</c:v>
                </c:pt>
                <c:pt idx="14">
                  <c:v>5.031132738837199E-2</c:v>
                </c:pt>
              </c:numCache>
            </c:numRef>
          </c:val>
          <c:smooth val="0"/>
          <c:extLst>
            <c:ext xmlns:c16="http://schemas.microsoft.com/office/drawing/2014/chart" uri="{C3380CC4-5D6E-409C-BE32-E72D297353CC}">
              <c16:uniqueId val="{00000000-3F7F-440E-8F49-8A5759BF6F5E}"/>
            </c:ext>
          </c:extLst>
        </c:ser>
        <c:ser>
          <c:idx val="1"/>
          <c:order val="1"/>
          <c:tx>
            <c:strRef>
              <c:f>Sheet1!$B$5</c:f>
              <c:strCache>
                <c:ptCount val="1"/>
                <c:pt idx="0">
                  <c:v>High EE</c:v>
                </c:pt>
              </c:strCache>
            </c:strRef>
          </c:tx>
          <c:spPr>
            <a:ln w="28575" cap="rnd">
              <a:solidFill>
                <a:schemeClr val="accent1">
                  <a:tint val="77000"/>
                </a:schemeClr>
              </a:solidFill>
              <a:round/>
            </a:ln>
            <a:effectLst/>
          </c:spPr>
          <c:marker>
            <c:symbol val="none"/>
          </c:marker>
          <c:cat>
            <c:numRef>
              <c:f>Sheet1!$C$3:$Q$3</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Sheet1!$C$5:$Q$5</c:f>
              <c:numCache>
                <c:formatCode>"$"#,##0.000</c:formatCode>
                <c:ptCount val="15"/>
                <c:pt idx="0">
                  <c:v>3.5812717319592381E-2</c:v>
                </c:pt>
                <c:pt idx="1">
                  <c:v>3.7213293527486244E-2</c:v>
                </c:pt>
                <c:pt idx="2">
                  <c:v>3.6194477094171375E-2</c:v>
                </c:pt>
                <c:pt idx="3">
                  <c:v>3.8672015861775079E-2</c:v>
                </c:pt>
                <c:pt idx="4">
                  <c:v>3.9187243167098131E-2</c:v>
                </c:pt>
                <c:pt idx="5">
                  <c:v>3.9567483982220028E-2</c:v>
                </c:pt>
                <c:pt idx="6">
                  <c:v>3.9767095088992808E-2</c:v>
                </c:pt>
                <c:pt idx="7">
                  <c:v>4.0147115732196204E-2</c:v>
                </c:pt>
                <c:pt idx="8">
                  <c:v>4.112947779559406E-2</c:v>
                </c:pt>
                <c:pt idx="9">
                  <c:v>4.1257692758144372E-2</c:v>
                </c:pt>
                <c:pt idx="10">
                  <c:v>4.2093892232128012E-2</c:v>
                </c:pt>
                <c:pt idx="11">
                  <c:v>4.3083203778474029E-2</c:v>
                </c:pt>
                <c:pt idx="12">
                  <c:v>4.3493593427247783E-2</c:v>
                </c:pt>
                <c:pt idx="13">
                  <c:v>4.4132245426648169E-2</c:v>
                </c:pt>
                <c:pt idx="14">
                  <c:v>4.493941979043313E-2</c:v>
                </c:pt>
              </c:numCache>
            </c:numRef>
          </c:val>
          <c:smooth val="0"/>
          <c:extLst>
            <c:ext xmlns:c16="http://schemas.microsoft.com/office/drawing/2014/chart" uri="{C3380CC4-5D6E-409C-BE32-E72D297353CC}">
              <c16:uniqueId val="{00000001-3F7F-440E-8F49-8A5759BF6F5E}"/>
            </c:ext>
          </c:extLst>
        </c:ser>
        <c:dLbls>
          <c:showLegendKey val="0"/>
          <c:showVal val="0"/>
          <c:showCatName val="0"/>
          <c:showSerName val="0"/>
          <c:showPercent val="0"/>
          <c:showBubbleSize val="0"/>
        </c:dLbls>
        <c:smooth val="0"/>
        <c:axId val="2097506959"/>
        <c:axId val="2097505295"/>
      </c:lineChart>
      <c:catAx>
        <c:axId val="209750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505295"/>
        <c:crosses val="autoZero"/>
        <c:auto val="0"/>
        <c:lblAlgn val="ctr"/>
        <c:lblOffset val="100"/>
        <c:noMultiLvlLbl val="0"/>
      </c:catAx>
      <c:valAx>
        <c:axId val="2097505295"/>
        <c:scaling>
          <c:orientation val="minMax"/>
          <c:min val="2.0000000000000004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$/kWh</a:t>
                </a:r>
              </a:p>
            </c:rich>
          </c:tx>
          <c:layout>
            <c:manualLayout>
              <c:xMode val="edge"/>
              <c:yMode val="edge"/>
              <c:x val="2.2222222222222223E-2"/>
              <c:y val="0.3874806794983960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506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60000"/>
          <a:lumOff val="40000"/>
        </a:schemeClr>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BF9FF-5B59-4C1F-8C22-4CD8349B5731}"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733D0CBD-F754-4F68-9440-5E364B02ACAA}">
      <dgm:prSet/>
      <dgm:spPr/>
      <dgm:t>
        <a:bodyPr/>
        <a:lstStyle/>
        <a:p>
          <a:r>
            <a:rPr lang="en-US" dirty="0"/>
            <a:t>1. Recognize that EE and other DERs can provide energy or power system needs, and therefore </a:t>
          </a:r>
          <a:r>
            <a:rPr lang="en-US" b="1" dirty="0"/>
            <a:t>should be </a:t>
          </a:r>
          <a:r>
            <a:rPr lang="en-US" b="1" u="none" dirty="0"/>
            <a:t>compared with other energy resources </a:t>
          </a:r>
          <a:r>
            <a:rPr lang="en-US" dirty="0"/>
            <a:t>and treated consistently for benefit-cost analyses.</a:t>
          </a:r>
        </a:p>
      </dgm:t>
    </dgm:pt>
    <dgm:pt modelId="{3D258222-8D2E-43A6-9EE5-7DDA6BA74E8C}" type="parTrans" cxnId="{B33927A6-389B-47E5-969C-AFB79D3BC4E6}">
      <dgm:prSet/>
      <dgm:spPr/>
      <dgm:t>
        <a:bodyPr/>
        <a:lstStyle/>
        <a:p>
          <a:endParaRPr lang="en-US"/>
        </a:p>
      </dgm:t>
    </dgm:pt>
    <dgm:pt modelId="{C230252A-E75C-4769-834B-2600AD258DD5}" type="sibTrans" cxnId="{B33927A6-389B-47E5-969C-AFB79D3BC4E6}">
      <dgm:prSet/>
      <dgm:spPr/>
      <dgm:t>
        <a:bodyPr/>
        <a:lstStyle/>
        <a:p>
          <a:endParaRPr lang="en-US"/>
        </a:p>
      </dgm:t>
    </dgm:pt>
    <dgm:pt modelId="{B58F8D9D-8601-4AD4-A4BE-6A3172B43A0A}">
      <dgm:prSet/>
      <dgm:spPr/>
      <dgm:t>
        <a:bodyPr/>
        <a:lstStyle/>
        <a:p>
          <a:r>
            <a:rPr lang="en-US" dirty="0"/>
            <a:t>2. Align primary test with </a:t>
          </a:r>
          <a:r>
            <a:rPr lang="en-US" b="1" u="none" dirty="0"/>
            <a:t>applicable policy goals.</a:t>
          </a:r>
        </a:p>
      </dgm:t>
    </dgm:pt>
    <dgm:pt modelId="{DDB5A67A-A96A-4412-B6F9-6B0765FBA0A7}" type="parTrans" cxnId="{A4D2781F-BDD3-4539-8DBA-4AC927724809}">
      <dgm:prSet/>
      <dgm:spPr/>
      <dgm:t>
        <a:bodyPr/>
        <a:lstStyle/>
        <a:p>
          <a:endParaRPr lang="en-US"/>
        </a:p>
      </dgm:t>
    </dgm:pt>
    <dgm:pt modelId="{097DE56D-88F3-4741-ACAB-61C9C7AC495B}" type="sibTrans" cxnId="{A4D2781F-BDD3-4539-8DBA-4AC927724809}">
      <dgm:prSet/>
      <dgm:spPr/>
      <dgm:t>
        <a:bodyPr/>
        <a:lstStyle/>
        <a:p>
          <a:endParaRPr lang="en-US"/>
        </a:p>
      </dgm:t>
    </dgm:pt>
    <dgm:pt modelId="{9EE4E400-C185-47E5-9F99-82344B0697D9}">
      <dgm:prSet/>
      <dgm:spPr/>
      <dgm:t>
        <a:bodyPr/>
        <a:lstStyle/>
        <a:p>
          <a:r>
            <a:rPr lang="en-US" dirty="0"/>
            <a:t>2. Ensure </a:t>
          </a:r>
          <a:r>
            <a:rPr lang="en-US" b="1" u="none" dirty="0"/>
            <a:t>symmetry</a:t>
          </a:r>
          <a:r>
            <a:rPr lang="en-US" dirty="0"/>
            <a:t> across costs and benefits.</a:t>
          </a:r>
        </a:p>
      </dgm:t>
    </dgm:pt>
    <dgm:pt modelId="{5AF1A267-D1D2-4C40-8DC4-1E02C752F29F}" type="parTrans" cxnId="{59938A0F-E065-4561-A13C-76B64530F0B5}">
      <dgm:prSet/>
      <dgm:spPr/>
      <dgm:t>
        <a:bodyPr/>
        <a:lstStyle/>
        <a:p>
          <a:endParaRPr lang="en-US"/>
        </a:p>
      </dgm:t>
    </dgm:pt>
    <dgm:pt modelId="{D0FF5149-3398-42E4-86EC-D6A1E4EC6F03}" type="sibTrans" cxnId="{59938A0F-E065-4561-A13C-76B64530F0B5}">
      <dgm:prSet/>
      <dgm:spPr/>
      <dgm:t>
        <a:bodyPr/>
        <a:lstStyle/>
        <a:p>
          <a:endParaRPr lang="en-US"/>
        </a:p>
      </dgm:t>
    </dgm:pt>
    <dgm:pt modelId="{5D1F4F1E-E995-4423-A304-E2E78EC6E158}">
      <dgm:prSet/>
      <dgm:spPr/>
      <dgm:t>
        <a:bodyPr/>
        <a:lstStyle/>
        <a:p>
          <a:r>
            <a:rPr lang="en-US" dirty="0"/>
            <a:t>3. Account for all </a:t>
          </a:r>
          <a:r>
            <a:rPr lang="en-US" b="1" u="none" dirty="0"/>
            <a:t>relevant, material impacts </a:t>
          </a:r>
          <a:r>
            <a:rPr lang="en-US" dirty="0"/>
            <a:t>(based on applicable policies), even if hard to quantify.</a:t>
          </a:r>
        </a:p>
      </dgm:t>
    </dgm:pt>
    <dgm:pt modelId="{62676566-C9BD-4F03-BF97-92CD44967D62}" type="parTrans" cxnId="{9A02E359-F64D-4CD2-8B83-C1B486222D99}">
      <dgm:prSet/>
      <dgm:spPr/>
      <dgm:t>
        <a:bodyPr/>
        <a:lstStyle/>
        <a:p>
          <a:endParaRPr lang="en-US"/>
        </a:p>
      </dgm:t>
    </dgm:pt>
    <dgm:pt modelId="{90F72A0C-CB60-4C8F-BD8D-FC2D2C9FA468}" type="sibTrans" cxnId="{9A02E359-F64D-4CD2-8B83-C1B486222D99}">
      <dgm:prSet/>
      <dgm:spPr/>
      <dgm:t>
        <a:bodyPr/>
        <a:lstStyle/>
        <a:p>
          <a:endParaRPr lang="en-US"/>
        </a:p>
      </dgm:t>
    </dgm:pt>
    <dgm:pt modelId="{88826B97-3CE4-4385-9E11-6B1C1B5D2886}">
      <dgm:prSet/>
      <dgm:spPr/>
      <dgm:t>
        <a:bodyPr/>
        <a:lstStyle/>
        <a:p>
          <a:r>
            <a:rPr lang="en-US" dirty="0"/>
            <a:t>4. Conduct a </a:t>
          </a:r>
          <a:r>
            <a:rPr lang="en-US" b="1" u="none" dirty="0"/>
            <a:t>forward-looking, long-term analysis </a:t>
          </a:r>
          <a:r>
            <a:rPr lang="en-US" dirty="0"/>
            <a:t>that captures incremental impacts of the DER investment.</a:t>
          </a:r>
        </a:p>
      </dgm:t>
    </dgm:pt>
    <dgm:pt modelId="{2CA07DF6-2B9E-406B-8C76-835A851B23BD}" type="parTrans" cxnId="{D71375B7-C9ED-4F39-A7F8-E961B9417D1D}">
      <dgm:prSet/>
      <dgm:spPr/>
      <dgm:t>
        <a:bodyPr/>
        <a:lstStyle/>
        <a:p>
          <a:endParaRPr lang="en-US"/>
        </a:p>
      </dgm:t>
    </dgm:pt>
    <dgm:pt modelId="{D9449C61-99C4-4B60-962B-DA0637D932DC}" type="sibTrans" cxnId="{D71375B7-C9ED-4F39-A7F8-E961B9417D1D}">
      <dgm:prSet/>
      <dgm:spPr/>
      <dgm:t>
        <a:bodyPr/>
        <a:lstStyle/>
        <a:p>
          <a:endParaRPr lang="en-US"/>
        </a:p>
      </dgm:t>
    </dgm:pt>
    <dgm:pt modelId="{8E4E1889-10E9-4C40-A625-397272140C0C}">
      <dgm:prSet/>
      <dgm:spPr/>
      <dgm:t>
        <a:bodyPr/>
        <a:lstStyle/>
        <a:p>
          <a:r>
            <a:rPr lang="en-US" u="none" dirty="0"/>
            <a:t>5. </a:t>
          </a:r>
          <a:r>
            <a:rPr lang="en-US" b="1" u="none" dirty="0"/>
            <a:t>Avoid double-counting </a:t>
          </a:r>
          <a:r>
            <a:rPr lang="en-US" dirty="0"/>
            <a:t>through clearly defined impacts.</a:t>
          </a:r>
        </a:p>
      </dgm:t>
    </dgm:pt>
    <dgm:pt modelId="{E7E297F4-7831-471D-8B6E-72A4D6C3F7AC}" type="parTrans" cxnId="{299B94B4-15F3-4BA4-8C2F-97ADAAD5DA6B}">
      <dgm:prSet/>
      <dgm:spPr/>
      <dgm:t>
        <a:bodyPr/>
        <a:lstStyle/>
        <a:p>
          <a:endParaRPr lang="en-US"/>
        </a:p>
      </dgm:t>
    </dgm:pt>
    <dgm:pt modelId="{D26119B4-A184-4B00-A2AC-35ED403DA271}" type="sibTrans" cxnId="{299B94B4-15F3-4BA4-8C2F-97ADAAD5DA6B}">
      <dgm:prSet/>
      <dgm:spPr/>
      <dgm:t>
        <a:bodyPr/>
        <a:lstStyle/>
        <a:p>
          <a:endParaRPr lang="en-US"/>
        </a:p>
      </dgm:t>
    </dgm:pt>
    <dgm:pt modelId="{A818D93C-9D02-4721-9830-D4AC3045ABE5}">
      <dgm:prSet/>
      <dgm:spPr/>
      <dgm:t>
        <a:bodyPr/>
        <a:lstStyle/>
        <a:p>
          <a:r>
            <a:rPr lang="en-US" dirty="0"/>
            <a:t>6. Ensure </a:t>
          </a:r>
          <a:r>
            <a:rPr lang="en-US" b="1" u="none" dirty="0"/>
            <a:t>transparency</a:t>
          </a:r>
          <a:r>
            <a:rPr lang="en-US" dirty="0"/>
            <a:t> in presenting the analysis and the results.</a:t>
          </a:r>
        </a:p>
      </dgm:t>
    </dgm:pt>
    <dgm:pt modelId="{A6F67716-54D5-4360-9389-A36D6E76DCE3}" type="parTrans" cxnId="{D92C0D34-7631-4631-9B44-B84D436D378A}">
      <dgm:prSet/>
      <dgm:spPr/>
      <dgm:t>
        <a:bodyPr/>
        <a:lstStyle/>
        <a:p>
          <a:endParaRPr lang="en-US"/>
        </a:p>
      </dgm:t>
    </dgm:pt>
    <dgm:pt modelId="{8ADEB02E-46D2-4811-9C68-EEE4BA5634B3}" type="sibTrans" cxnId="{D92C0D34-7631-4631-9B44-B84D436D378A}">
      <dgm:prSet/>
      <dgm:spPr/>
      <dgm:t>
        <a:bodyPr/>
        <a:lstStyle/>
        <a:p>
          <a:endParaRPr lang="en-US"/>
        </a:p>
      </dgm:t>
    </dgm:pt>
    <dgm:pt modelId="{E75529B5-6831-430A-8701-8EA0D4E27E8D}">
      <dgm:prSet/>
      <dgm:spPr/>
      <dgm:t>
        <a:bodyPr/>
        <a:lstStyle/>
        <a:p>
          <a:r>
            <a:rPr lang="en-US" dirty="0"/>
            <a:t>7. Conduct BCA </a:t>
          </a:r>
          <a:r>
            <a:rPr lang="en-US" b="1" u="none" dirty="0"/>
            <a:t>separate from </a:t>
          </a:r>
          <a:r>
            <a:rPr lang="en-US" dirty="0"/>
            <a:t>Rate Impact Analyses because they answer different questions.</a:t>
          </a:r>
        </a:p>
      </dgm:t>
    </dgm:pt>
    <dgm:pt modelId="{F9838F7F-9639-4755-8F79-2197C7A16639}" type="parTrans" cxnId="{D3DE14BF-B484-4C9E-B059-027DF1EADC0F}">
      <dgm:prSet/>
      <dgm:spPr/>
      <dgm:t>
        <a:bodyPr/>
        <a:lstStyle/>
        <a:p>
          <a:endParaRPr lang="en-US"/>
        </a:p>
      </dgm:t>
    </dgm:pt>
    <dgm:pt modelId="{F1DA9601-28AF-4035-972E-F260A78568CC}" type="sibTrans" cxnId="{D3DE14BF-B484-4C9E-B059-027DF1EADC0F}">
      <dgm:prSet/>
      <dgm:spPr/>
      <dgm:t>
        <a:bodyPr/>
        <a:lstStyle/>
        <a:p>
          <a:endParaRPr lang="en-US"/>
        </a:p>
      </dgm:t>
    </dgm:pt>
    <dgm:pt modelId="{25C5EC2A-2767-4EAA-B2C3-F5EF4197DF0F}" type="pres">
      <dgm:prSet presAssocID="{32ABF9FF-5B59-4C1F-8C22-4CD8349B5731}" presName="vert0" presStyleCnt="0">
        <dgm:presLayoutVars>
          <dgm:dir/>
          <dgm:animOne val="branch"/>
          <dgm:animLvl val="lvl"/>
        </dgm:presLayoutVars>
      </dgm:prSet>
      <dgm:spPr/>
    </dgm:pt>
    <dgm:pt modelId="{8D81B26F-21E1-4824-938A-374525A5F73B}" type="pres">
      <dgm:prSet presAssocID="{733D0CBD-F754-4F68-9440-5E364B02ACAA}" presName="thickLine" presStyleLbl="alignNode1" presStyleIdx="0" presStyleCnt="8"/>
      <dgm:spPr/>
    </dgm:pt>
    <dgm:pt modelId="{0F6B7AA5-E52D-4CAE-9C24-810D69B37B84}" type="pres">
      <dgm:prSet presAssocID="{733D0CBD-F754-4F68-9440-5E364B02ACAA}" presName="horz1" presStyleCnt="0"/>
      <dgm:spPr/>
    </dgm:pt>
    <dgm:pt modelId="{81F1BA79-74AB-4DA1-8CF1-302E35D5DDD2}" type="pres">
      <dgm:prSet presAssocID="{733D0CBD-F754-4F68-9440-5E364B02ACAA}" presName="tx1" presStyleLbl="revTx" presStyleIdx="0" presStyleCnt="8"/>
      <dgm:spPr/>
    </dgm:pt>
    <dgm:pt modelId="{563EE1F7-DDD9-4F6F-959B-5C3CE5AE2C07}" type="pres">
      <dgm:prSet presAssocID="{733D0CBD-F754-4F68-9440-5E364B02ACAA}" presName="vert1" presStyleCnt="0"/>
      <dgm:spPr/>
    </dgm:pt>
    <dgm:pt modelId="{4747CE9D-8BC3-4606-BCA9-6263639A70D2}" type="pres">
      <dgm:prSet presAssocID="{B58F8D9D-8601-4AD4-A4BE-6A3172B43A0A}" presName="thickLine" presStyleLbl="alignNode1" presStyleIdx="1" presStyleCnt="8"/>
      <dgm:spPr/>
    </dgm:pt>
    <dgm:pt modelId="{0B389A27-AA8B-4891-A00B-694570AA306F}" type="pres">
      <dgm:prSet presAssocID="{B58F8D9D-8601-4AD4-A4BE-6A3172B43A0A}" presName="horz1" presStyleCnt="0"/>
      <dgm:spPr/>
    </dgm:pt>
    <dgm:pt modelId="{418BCE87-6EDB-4BFE-97DE-496F8F59C3D0}" type="pres">
      <dgm:prSet presAssocID="{B58F8D9D-8601-4AD4-A4BE-6A3172B43A0A}" presName="tx1" presStyleLbl="revTx" presStyleIdx="1" presStyleCnt="8"/>
      <dgm:spPr/>
    </dgm:pt>
    <dgm:pt modelId="{9C2F8240-1D42-41A0-A6DC-9C5193A99EB0}" type="pres">
      <dgm:prSet presAssocID="{B58F8D9D-8601-4AD4-A4BE-6A3172B43A0A}" presName="vert1" presStyleCnt="0"/>
      <dgm:spPr/>
    </dgm:pt>
    <dgm:pt modelId="{305CD46E-849B-4FB9-A269-C33E96AF0B19}" type="pres">
      <dgm:prSet presAssocID="{9EE4E400-C185-47E5-9F99-82344B0697D9}" presName="thickLine" presStyleLbl="alignNode1" presStyleIdx="2" presStyleCnt="8"/>
      <dgm:spPr/>
    </dgm:pt>
    <dgm:pt modelId="{4A09D656-2B6D-4DDE-890A-8647DDBDF4CB}" type="pres">
      <dgm:prSet presAssocID="{9EE4E400-C185-47E5-9F99-82344B0697D9}" presName="horz1" presStyleCnt="0"/>
      <dgm:spPr/>
    </dgm:pt>
    <dgm:pt modelId="{8C780E35-15E2-46BE-B8E8-131B2BBC39DD}" type="pres">
      <dgm:prSet presAssocID="{9EE4E400-C185-47E5-9F99-82344B0697D9}" presName="tx1" presStyleLbl="revTx" presStyleIdx="2" presStyleCnt="8"/>
      <dgm:spPr/>
    </dgm:pt>
    <dgm:pt modelId="{6FF69323-66F5-442B-8B1B-20296B1B9005}" type="pres">
      <dgm:prSet presAssocID="{9EE4E400-C185-47E5-9F99-82344B0697D9}" presName="vert1" presStyleCnt="0"/>
      <dgm:spPr/>
    </dgm:pt>
    <dgm:pt modelId="{4932D421-4A80-4143-8AC9-6496278BCEFB}" type="pres">
      <dgm:prSet presAssocID="{5D1F4F1E-E995-4423-A304-E2E78EC6E158}" presName="thickLine" presStyleLbl="alignNode1" presStyleIdx="3" presStyleCnt="8"/>
      <dgm:spPr/>
    </dgm:pt>
    <dgm:pt modelId="{A24157B6-418F-481A-B3A5-FB42F2EC8FB4}" type="pres">
      <dgm:prSet presAssocID="{5D1F4F1E-E995-4423-A304-E2E78EC6E158}" presName="horz1" presStyleCnt="0"/>
      <dgm:spPr/>
    </dgm:pt>
    <dgm:pt modelId="{F049AA02-165F-4C9D-BE11-56B70988D8E7}" type="pres">
      <dgm:prSet presAssocID="{5D1F4F1E-E995-4423-A304-E2E78EC6E158}" presName="tx1" presStyleLbl="revTx" presStyleIdx="3" presStyleCnt="8"/>
      <dgm:spPr/>
    </dgm:pt>
    <dgm:pt modelId="{877F15A9-E37C-4EDB-B6E4-9CF236596D81}" type="pres">
      <dgm:prSet presAssocID="{5D1F4F1E-E995-4423-A304-E2E78EC6E158}" presName="vert1" presStyleCnt="0"/>
      <dgm:spPr/>
    </dgm:pt>
    <dgm:pt modelId="{512D8775-5287-458C-988B-A5CAC9F8C51E}" type="pres">
      <dgm:prSet presAssocID="{88826B97-3CE4-4385-9E11-6B1C1B5D2886}" presName="thickLine" presStyleLbl="alignNode1" presStyleIdx="4" presStyleCnt="8"/>
      <dgm:spPr/>
    </dgm:pt>
    <dgm:pt modelId="{4740FA03-962E-4FA5-8C11-BC70623CAD09}" type="pres">
      <dgm:prSet presAssocID="{88826B97-3CE4-4385-9E11-6B1C1B5D2886}" presName="horz1" presStyleCnt="0"/>
      <dgm:spPr/>
    </dgm:pt>
    <dgm:pt modelId="{A5058364-83B1-4E87-8E3E-9673B32373B0}" type="pres">
      <dgm:prSet presAssocID="{88826B97-3CE4-4385-9E11-6B1C1B5D2886}" presName="tx1" presStyleLbl="revTx" presStyleIdx="4" presStyleCnt="8"/>
      <dgm:spPr/>
    </dgm:pt>
    <dgm:pt modelId="{904ABEAB-A06E-48FC-8468-089C37E2AB86}" type="pres">
      <dgm:prSet presAssocID="{88826B97-3CE4-4385-9E11-6B1C1B5D2886}" presName="vert1" presStyleCnt="0"/>
      <dgm:spPr/>
    </dgm:pt>
    <dgm:pt modelId="{1CE216AC-6001-44A6-A532-9C9583E1505B}" type="pres">
      <dgm:prSet presAssocID="{8E4E1889-10E9-4C40-A625-397272140C0C}" presName="thickLine" presStyleLbl="alignNode1" presStyleIdx="5" presStyleCnt="8"/>
      <dgm:spPr/>
    </dgm:pt>
    <dgm:pt modelId="{E980CE51-0FE9-47D7-AF7E-FB51DE47C3B2}" type="pres">
      <dgm:prSet presAssocID="{8E4E1889-10E9-4C40-A625-397272140C0C}" presName="horz1" presStyleCnt="0"/>
      <dgm:spPr/>
    </dgm:pt>
    <dgm:pt modelId="{F946DE89-05A0-47EC-827D-A844AEF635DD}" type="pres">
      <dgm:prSet presAssocID="{8E4E1889-10E9-4C40-A625-397272140C0C}" presName="tx1" presStyleLbl="revTx" presStyleIdx="5" presStyleCnt="8"/>
      <dgm:spPr/>
    </dgm:pt>
    <dgm:pt modelId="{2BC2FA6D-0A04-4467-BBB2-839184415718}" type="pres">
      <dgm:prSet presAssocID="{8E4E1889-10E9-4C40-A625-397272140C0C}" presName="vert1" presStyleCnt="0"/>
      <dgm:spPr/>
    </dgm:pt>
    <dgm:pt modelId="{041132FD-1FC0-4846-9020-50EB17D0BCB4}" type="pres">
      <dgm:prSet presAssocID="{A818D93C-9D02-4721-9830-D4AC3045ABE5}" presName="thickLine" presStyleLbl="alignNode1" presStyleIdx="6" presStyleCnt="8"/>
      <dgm:spPr/>
    </dgm:pt>
    <dgm:pt modelId="{BA57EDAC-19C3-4F05-9F97-861D0FDBE69C}" type="pres">
      <dgm:prSet presAssocID="{A818D93C-9D02-4721-9830-D4AC3045ABE5}" presName="horz1" presStyleCnt="0"/>
      <dgm:spPr/>
    </dgm:pt>
    <dgm:pt modelId="{1251C9EB-F66B-4950-A19B-6D49836D27F0}" type="pres">
      <dgm:prSet presAssocID="{A818D93C-9D02-4721-9830-D4AC3045ABE5}" presName="tx1" presStyleLbl="revTx" presStyleIdx="6" presStyleCnt="8"/>
      <dgm:spPr/>
    </dgm:pt>
    <dgm:pt modelId="{95A052F7-0813-493D-80D4-3EE4E8F7FEA1}" type="pres">
      <dgm:prSet presAssocID="{A818D93C-9D02-4721-9830-D4AC3045ABE5}" presName="vert1" presStyleCnt="0"/>
      <dgm:spPr/>
    </dgm:pt>
    <dgm:pt modelId="{7DBDB71F-B39C-43A0-9949-23936DB58A52}" type="pres">
      <dgm:prSet presAssocID="{E75529B5-6831-430A-8701-8EA0D4E27E8D}" presName="thickLine" presStyleLbl="alignNode1" presStyleIdx="7" presStyleCnt="8"/>
      <dgm:spPr/>
    </dgm:pt>
    <dgm:pt modelId="{9A73FE6C-B16F-4320-BB32-1CD6F911B7AF}" type="pres">
      <dgm:prSet presAssocID="{E75529B5-6831-430A-8701-8EA0D4E27E8D}" presName="horz1" presStyleCnt="0"/>
      <dgm:spPr/>
    </dgm:pt>
    <dgm:pt modelId="{5497D0D6-EEEC-4BC1-AF27-EE6E3377E9BC}" type="pres">
      <dgm:prSet presAssocID="{E75529B5-6831-430A-8701-8EA0D4E27E8D}" presName="tx1" presStyleLbl="revTx" presStyleIdx="7" presStyleCnt="8"/>
      <dgm:spPr/>
    </dgm:pt>
    <dgm:pt modelId="{45E374C9-B55B-4BB4-9971-6EC01894B304}" type="pres">
      <dgm:prSet presAssocID="{E75529B5-6831-430A-8701-8EA0D4E27E8D}" presName="vert1" presStyleCnt="0"/>
      <dgm:spPr/>
    </dgm:pt>
  </dgm:ptLst>
  <dgm:cxnLst>
    <dgm:cxn modelId="{95B11E0B-1049-4888-9B3A-8A45F0C7C1C9}" type="presOf" srcId="{9EE4E400-C185-47E5-9F99-82344B0697D9}" destId="{8C780E35-15E2-46BE-B8E8-131B2BBC39DD}" srcOrd="0" destOrd="0" presId="urn:microsoft.com/office/officeart/2008/layout/LinedList"/>
    <dgm:cxn modelId="{59938A0F-E065-4561-A13C-76B64530F0B5}" srcId="{32ABF9FF-5B59-4C1F-8C22-4CD8349B5731}" destId="{9EE4E400-C185-47E5-9F99-82344B0697D9}" srcOrd="2" destOrd="0" parTransId="{5AF1A267-D1D2-4C40-8DC4-1E02C752F29F}" sibTransId="{D0FF5149-3398-42E4-86EC-D6A1E4EC6F03}"/>
    <dgm:cxn modelId="{F6D28B14-66D5-4920-9AD0-819B51870046}" type="presOf" srcId="{8E4E1889-10E9-4C40-A625-397272140C0C}" destId="{F946DE89-05A0-47EC-827D-A844AEF635DD}" srcOrd="0" destOrd="0" presId="urn:microsoft.com/office/officeart/2008/layout/LinedList"/>
    <dgm:cxn modelId="{A4D2781F-BDD3-4539-8DBA-4AC927724809}" srcId="{32ABF9FF-5B59-4C1F-8C22-4CD8349B5731}" destId="{B58F8D9D-8601-4AD4-A4BE-6A3172B43A0A}" srcOrd="1" destOrd="0" parTransId="{DDB5A67A-A96A-4412-B6F9-6B0765FBA0A7}" sibTransId="{097DE56D-88F3-4741-ACAB-61C9C7AC495B}"/>
    <dgm:cxn modelId="{D92C0D34-7631-4631-9B44-B84D436D378A}" srcId="{32ABF9FF-5B59-4C1F-8C22-4CD8349B5731}" destId="{A818D93C-9D02-4721-9830-D4AC3045ABE5}" srcOrd="6" destOrd="0" parTransId="{A6F67716-54D5-4360-9389-A36D6E76DCE3}" sibTransId="{8ADEB02E-46D2-4811-9C68-EEE4BA5634B3}"/>
    <dgm:cxn modelId="{05EA813C-B8C4-4B0C-8568-A5F7A2102FB1}" type="presOf" srcId="{A818D93C-9D02-4721-9830-D4AC3045ABE5}" destId="{1251C9EB-F66B-4950-A19B-6D49836D27F0}" srcOrd="0" destOrd="0" presId="urn:microsoft.com/office/officeart/2008/layout/LinedList"/>
    <dgm:cxn modelId="{87046241-9458-4BF5-A3AE-74E145261311}" type="presOf" srcId="{733D0CBD-F754-4F68-9440-5E364B02ACAA}" destId="{81F1BA79-74AB-4DA1-8CF1-302E35D5DDD2}" srcOrd="0" destOrd="0" presId="urn:microsoft.com/office/officeart/2008/layout/LinedList"/>
    <dgm:cxn modelId="{9A02E359-F64D-4CD2-8B83-C1B486222D99}" srcId="{32ABF9FF-5B59-4C1F-8C22-4CD8349B5731}" destId="{5D1F4F1E-E995-4423-A304-E2E78EC6E158}" srcOrd="3" destOrd="0" parTransId="{62676566-C9BD-4F03-BF97-92CD44967D62}" sibTransId="{90F72A0C-CB60-4C8F-BD8D-FC2D2C9FA468}"/>
    <dgm:cxn modelId="{3F66B27A-BA89-45D3-8774-D946B76279DE}" type="presOf" srcId="{E75529B5-6831-430A-8701-8EA0D4E27E8D}" destId="{5497D0D6-EEEC-4BC1-AF27-EE6E3377E9BC}" srcOrd="0" destOrd="0" presId="urn:microsoft.com/office/officeart/2008/layout/LinedList"/>
    <dgm:cxn modelId="{0945D895-0AE2-474A-A2BC-4324B594521E}" type="presOf" srcId="{32ABF9FF-5B59-4C1F-8C22-4CD8349B5731}" destId="{25C5EC2A-2767-4EAA-B2C3-F5EF4197DF0F}" srcOrd="0" destOrd="0" presId="urn:microsoft.com/office/officeart/2008/layout/LinedList"/>
    <dgm:cxn modelId="{B33927A6-389B-47E5-969C-AFB79D3BC4E6}" srcId="{32ABF9FF-5B59-4C1F-8C22-4CD8349B5731}" destId="{733D0CBD-F754-4F68-9440-5E364B02ACAA}" srcOrd="0" destOrd="0" parTransId="{3D258222-8D2E-43A6-9EE5-7DDA6BA74E8C}" sibTransId="{C230252A-E75C-4769-834B-2600AD258DD5}"/>
    <dgm:cxn modelId="{299B94B4-15F3-4BA4-8C2F-97ADAAD5DA6B}" srcId="{32ABF9FF-5B59-4C1F-8C22-4CD8349B5731}" destId="{8E4E1889-10E9-4C40-A625-397272140C0C}" srcOrd="5" destOrd="0" parTransId="{E7E297F4-7831-471D-8B6E-72A4D6C3F7AC}" sibTransId="{D26119B4-A184-4B00-A2AC-35ED403DA271}"/>
    <dgm:cxn modelId="{D71375B7-C9ED-4F39-A7F8-E961B9417D1D}" srcId="{32ABF9FF-5B59-4C1F-8C22-4CD8349B5731}" destId="{88826B97-3CE4-4385-9E11-6B1C1B5D2886}" srcOrd="4" destOrd="0" parTransId="{2CA07DF6-2B9E-406B-8C76-835A851B23BD}" sibTransId="{D9449C61-99C4-4B60-962B-DA0637D932DC}"/>
    <dgm:cxn modelId="{D3DE14BF-B484-4C9E-B059-027DF1EADC0F}" srcId="{32ABF9FF-5B59-4C1F-8C22-4CD8349B5731}" destId="{E75529B5-6831-430A-8701-8EA0D4E27E8D}" srcOrd="7" destOrd="0" parTransId="{F9838F7F-9639-4755-8F79-2197C7A16639}" sibTransId="{F1DA9601-28AF-4035-972E-F260A78568CC}"/>
    <dgm:cxn modelId="{80A6B9C9-98CF-4B70-B40B-071D87234981}" type="presOf" srcId="{88826B97-3CE4-4385-9E11-6B1C1B5D2886}" destId="{A5058364-83B1-4E87-8E3E-9673B32373B0}" srcOrd="0" destOrd="0" presId="urn:microsoft.com/office/officeart/2008/layout/LinedList"/>
    <dgm:cxn modelId="{C6A708CB-D91C-4FF6-A7D8-1473B45EBE41}" type="presOf" srcId="{5D1F4F1E-E995-4423-A304-E2E78EC6E158}" destId="{F049AA02-165F-4C9D-BE11-56B70988D8E7}" srcOrd="0" destOrd="0" presId="urn:microsoft.com/office/officeart/2008/layout/LinedList"/>
    <dgm:cxn modelId="{A4FC03D1-5E7C-47C7-8722-9DDE6C38C1DB}" type="presOf" srcId="{B58F8D9D-8601-4AD4-A4BE-6A3172B43A0A}" destId="{418BCE87-6EDB-4BFE-97DE-496F8F59C3D0}" srcOrd="0" destOrd="0" presId="urn:microsoft.com/office/officeart/2008/layout/LinedList"/>
    <dgm:cxn modelId="{B558488C-51B7-49CD-B555-4C116B11D1D6}" type="presParOf" srcId="{25C5EC2A-2767-4EAA-B2C3-F5EF4197DF0F}" destId="{8D81B26F-21E1-4824-938A-374525A5F73B}" srcOrd="0" destOrd="0" presId="urn:microsoft.com/office/officeart/2008/layout/LinedList"/>
    <dgm:cxn modelId="{58BC7610-79DE-4492-B8D1-902C4AE62A73}" type="presParOf" srcId="{25C5EC2A-2767-4EAA-B2C3-F5EF4197DF0F}" destId="{0F6B7AA5-E52D-4CAE-9C24-810D69B37B84}" srcOrd="1" destOrd="0" presId="urn:microsoft.com/office/officeart/2008/layout/LinedList"/>
    <dgm:cxn modelId="{E2AB5290-0FA8-4520-86D6-606D301EFE07}" type="presParOf" srcId="{0F6B7AA5-E52D-4CAE-9C24-810D69B37B84}" destId="{81F1BA79-74AB-4DA1-8CF1-302E35D5DDD2}" srcOrd="0" destOrd="0" presId="urn:microsoft.com/office/officeart/2008/layout/LinedList"/>
    <dgm:cxn modelId="{3A0A9FC2-4FC8-412B-BE32-0D61CCB82D0A}" type="presParOf" srcId="{0F6B7AA5-E52D-4CAE-9C24-810D69B37B84}" destId="{563EE1F7-DDD9-4F6F-959B-5C3CE5AE2C07}" srcOrd="1" destOrd="0" presId="urn:microsoft.com/office/officeart/2008/layout/LinedList"/>
    <dgm:cxn modelId="{8ED36706-D9C2-472E-97A0-BB06F9CF7E5C}" type="presParOf" srcId="{25C5EC2A-2767-4EAA-B2C3-F5EF4197DF0F}" destId="{4747CE9D-8BC3-4606-BCA9-6263639A70D2}" srcOrd="2" destOrd="0" presId="urn:microsoft.com/office/officeart/2008/layout/LinedList"/>
    <dgm:cxn modelId="{CC261DB8-7E71-45E0-8DF4-FDB4F0511CE7}" type="presParOf" srcId="{25C5EC2A-2767-4EAA-B2C3-F5EF4197DF0F}" destId="{0B389A27-AA8B-4891-A00B-694570AA306F}" srcOrd="3" destOrd="0" presId="urn:microsoft.com/office/officeart/2008/layout/LinedList"/>
    <dgm:cxn modelId="{C9DA2DE2-B0DA-4B44-B173-8C7BB7DDE321}" type="presParOf" srcId="{0B389A27-AA8B-4891-A00B-694570AA306F}" destId="{418BCE87-6EDB-4BFE-97DE-496F8F59C3D0}" srcOrd="0" destOrd="0" presId="urn:microsoft.com/office/officeart/2008/layout/LinedList"/>
    <dgm:cxn modelId="{3EBEF75F-A19E-4EDA-9C29-8CEE56219388}" type="presParOf" srcId="{0B389A27-AA8B-4891-A00B-694570AA306F}" destId="{9C2F8240-1D42-41A0-A6DC-9C5193A99EB0}" srcOrd="1" destOrd="0" presId="urn:microsoft.com/office/officeart/2008/layout/LinedList"/>
    <dgm:cxn modelId="{949DA6C8-59DC-43D5-9159-C480F9540BE1}" type="presParOf" srcId="{25C5EC2A-2767-4EAA-B2C3-F5EF4197DF0F}" destId="{305CD46E-849B-4FB9-A269-C33E96AF0B19}" srcOrd="4" destOrd="0" presId="urn:microsoft.com/office/officeart/2008/layout/LinedList"/>
    <dgm:cxn modelId="{196AEBF9-49EE-4131-8472-C58EC8DF1D06}" type="presParOf" srcId="{25C5EC2A-2767-4EAA-B2C3-F5EF4197DF0F}" destId="{4A09D656-2B6D-4DDE-890A-8647DDBDF4CB}" srcOrd="5" destOrd="0" presId="urn:microsoft.com/office/officeart/2008/layout/LinedList"/>
    <dgm:cxn modelId="{5BC54F91-4303-434D-847D-0D18A8C14846}" type="presParOf" srcId="{4A09D656-2B6D-4DDE-890A-8647DDBDF4CB}" destId="{8C780E35-15E2-46BE-B8E8-131B2BBC39DD}" srcOrd="0" destOrd="0" presId="urn:microsoft.com/office/officeart/2008/layout/LinedList"/>
    <dgm:cxn modelId="{ECA64F70-E2DA-4707-813F-3C8CB6225A20}" type="presParOf" srcId="{4A09D656-2B6D-4DDE-890A-8647DDBDF4CB}" destId="{6FF69323-66F5-442B-8B1B-20296B1B9005}" srcOrd="1" destOrd="0" presId="urn:microsoft.com/office/officeart/2008/layout/LinedList"/>
    <dgm:cxn modelId="{40676E02-230B-4B69-93D8-77996221D915}" type="presParOf" srcId="{25C5EC2A-2767-4EAA-B2C3-F5EF4197DF0F}" destId="{4932D421-4A80-4143-8AC9-6496278BCEFB}" srcOrd="6" destOrd="0" presId="urn:microsoft.com/office/officeart/2008/layout/LinedList"/>
    <dgm:cxn modelId="{AC89F0E8-F1D4-42A1-B55E-288B24AEB6F2}" type="presParOf" srcId="{25C5EC2A-2767-4EAA-B2C3-F5EF4197DF0F}" destId="{A24157B6-418F-481A-B3A5-FB42F2EC8FB4}" srcOrd="7" destOrd="0" presId="urn:microsoft.com/office/officeart/2008/layout/LinedList"/>
    <dgm:cxn modelId="{3AFD91EA-3999-4287-BEF2-CDFBBF310F96}" type="presParOf" srcId="{A24157B6-418F-481A-B3A5-FB42F2EC8FB4}" destId="{F049AA02-165F-4C9D-BE11-56B70988D8E7}" srcOrd="0" destOrd="0" presId="urn:microsoft.com/office/officeart/2008/layout/LinedList"/>
    <dgm:cxn modelId="{015D4083-5D9D-4EFF-ADD2-B211192A5F88}" type="presParOf" srcId="{A24157B6-418F-481A-B3A5-FB42F2EC8FB4}" destId="{877F15A9-E37C-4EDB-B6E4-9CF236596D81}" srcOrd="1" destOrd="0" presId="urn:microsoft.com/office/officeart/2008/layout/LinedList"/>
    <dgm:cxn modelId="{46054939-AE47-4EFD-8221-63D49F096246}" type="presParOf" srcId="{25C5EC2A-2767-4EAA-B2C3-F5EF4197DF0F}" destId="{512D8775-5287-458C-988B-A5CAC9F8C51E}" srcOrd="8" destOrd="0" presId="urn:microsoft.com/office/officeart/2008/layout/LinedList"/>
    <dgm:cxn modelId="{08D4A2D1-884D-4DC4-94AA-AF5EE60EB2F6}" type="presParOf" srcId="{25C5EC2A-2767-4EAA-B2C3-F5EF4197DF0F}" destId="{4740FA03-962E-4FA5-8C11-BC70623CAD09}" srcOrd="9" destOrd="0" presId="urn:microsoft.com/office/officeart/2008/layout/LinedList"/>
    <dgm:cxn modelId="{8BD7BF79-1698-4E25-AAD5-93B6429BF2BA}" type="presParOf" srcId="{4740FA03-962E-4FA5-8C11-BC70623CAD09}" destId="{A5058364-83B1-4E87-8E3E-9673B32373B0}" srcOrd="0" destOrd="0" presId="urn:microsoft.com/office/officeart/2008/layout/LinedList"/>
    <dgm:cxn modelId="{1649B73F-1D10-437E-B2A9-EA5304D76F1D}" type="presParOf" srcId="{4740FA03-962E-4FA5-8C11-BC70623CAD09}" destId="{904ABEAB-A06E-48FC-8468-089C37E2AB86}" srcOrd="1" destOrd="0" presId="urn:microsoft.com/office/officeart/2008/layout/LinedList"/>
    <dgm:cxn modelId="{F497997B-4BCF-47FC-9C58-5AD3661B75A9}" type="presParOf" srcId="{25C5EC2A-2767-4EAA-B2C3-F5EF4197DF0F}" destId="{1CE216AC-6001-44A6-A532-9C9583E1505B}" srcOrd="10" destOrd="0" presId="urn:microsoft.com/office/officeart/2008/layout/LinedList"/>
    <dgm:cxn modelId="{48F22AFA-91A4-4A3A-ABAE-3A1B733572B9}" type="presParOf" srcId="{25C5EC2A-2767-4EAA-B2C3-F5EF4197DF0F}" destId="{E980CE51-0FE9-47D7-AF7E-FB51DE47C3B2}" srcOrd="11" destOrd="0" presId="urn:microsoft.com/office/officeart/2008/layout/LinedList"/>
    <dgm:cxn modelId="{9EA04F4A-0437-4F29-8484-486471FF4A2A}" type="presParOf" srcId="{E980CE51-0FE9-47D7-AF7E-FB51DE47C3B2}" destId="{F946DE89-05A0-47EC-827D-A844AEF635DD}" srcOrd="0" destOrd="0" presId="urn:microsoft.com/office/officeart/2008/layout/LinedList"/>
    <dgm:cxn modelId="{B3A63231-7464-4CE1-BCD8-FFAA9A8E4A65}" type="presParOf" srcId="{E980CE51-0FE9-47D7-AF7E-FB51DE47C3B2}" destId="{2BC2FA6D-0A04-4467-BBB2-839184415718}" srcOrd="1" destOrd="0" presId="urn:microsoft.com/office/officeart/2008/layout/LinedList"/>
    <dgm:cxn modelId="{508F9956-C2D0-48C5-8801-0B306717478C}" type="presParOf" srcId="{25C5EC2A-2767-4EAA-B2C3-F5EF4197DF0F}" destId="{041132FD-1FC0-4846-9020-50EB17D0BCB4}" srcOrd="12" destOrd="0" presId="urn:microsoft.com/office/officeart/2008/layout/LinedList"/>
    <dgm:cxn modelId="{C31BEADD-D64A-4131-A04D-8969E6830F19}" type="presParOf" srcId="{25C5EC2A-2767-4EAA-B2C3-F5EF4197DF0F}" destId="{BA57EDAC-19C3-4F05-9F97-861D0FDBE69C}" srcOrd="13" destOrd="0" presId="urn:microsoft.com/office/officeart/2008/layout/LinedList"/>
    <dgm:cxn modelId="{0894D20D-1881-4628-9699-E6513F19BAED}" type="presParOf" srcId="{BA57EDAC-19C3-4F05-9F97-861D0FDBE69C}" destId="{1251C9EB-F66B-4950-A19B-6D49836D27F0}" srcOrd="0" destOrd="0" presId="urn:microsoft.com/office/officeart/2008/layout/LinedList"/>
    <dgm:cxn modelId="{4855E9B8-B521-4AB5-B2C7-B6A7FA28A69B}" type="presParOf" srcId="{BA57EDAC-19C3-4F05-9F97-861D0FDBE69C}" destId="{95A052F7-0813-493D-80D4-3EE4E8F7FEA1}" srcOrd="1" destOrd="0" presId="urn:microsoft.com/office/officeart/2008/layout/LinedList"/>
    <dgm:cxn modelId="{34503532-E5D7-4F69-981C-49358F9AB94C}" type="presParOf" srcId="{25C5EC2A-2767-4EAA-B2C3-F5EF4197DF0F}" destId="{7DBDB71F-B39C-43A0-9949-23936DB58A52}" srcOrd="14" destOrd="0" presId="urn:microsoft.com/office/officeart/2008/layout/LinedList"/>
    <dgm:cxn modelId="{5F214CDE-D07D-4572-A2BA-1DEA266C27FE}" type="presParOf" srcId="{25C5EC2A-2767-4EAA-B2C3-F5EF4197DF0F}" destId="{9A73FE6C-B16F-4320-BB32-1CD6F911B7AF}" srcOrd="15" destOrd="0" presId="urn:microsoft.com/office/officeart/2008/layout/LinedList"/>
    <dgm:cxn modelId="{1EB1B3CD-696E-4E36-AA68-32D1F04AC10D}" type="presParOf" srcId="{9A73FE6C-B16F-4320-BB32-1CD6F911B7AF}" destId="{5497D0D6-EEEC-4BC1-AF27-EE6E3377E9BC}" srcOrd="0" destOrd="0" presId="urn:microsoft.com/office/officeart/2008/layout/LinedList"/>
    <dgm:cxn modelId="{B06BD6BA-20FF-45D4-94B8-3191214514E5}" type="presParOf" srcId="{9A73FE6C-B16F-4320-BB32-1CD6F911B7AF}" destId="{45E374C9-B55B-4BB4-9971-6EC01894B304}"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1B26F-21E1-4824-938A-374525A5F73B}">
      <dsp:nvSpPr>
        <dsp:cNvPr id="0" name=""/>
        <dsp:cNvSpPr/>
      </dsp:nvSpPr>
      <dsp:spPr>
        <a:xfrm>
          <a:off x="0" y="0"/>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1BA79-74AB-4DA1-8CF1-302E35D5DDD2}">
      <dsp:nvSpPr>
        <dsp:cNvPr id="0" name=""/>
        <dsp:cNvSpPr/>
      </dsp:nvSpPr>
      <dsp:spPr>
        <a:xfrm>
          <a:off x="0" y="0"/>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1. Recognize that EE and other DERs can provide energy or power system needs, and therefore </a:t>
          </a:r>
          <a:r>
            <a:rPr lang="en-US" sz="1500" b="1" kern="1200" dirty="0"/>
            <a:t>should be </a:t>
          </a:r>
          <a:r>
            <a:rPr lang="en-US" sz="1500" b="1" u="none" kern="1200" dirty="0"/>
            <a:t>compared with other energy resources </a:t>
          </a:r>
          <a:r>
            <a:rPr lang="en-US" sz="1500" kern="1200" dirty="0"/>
            <a:t>and treated consistently for benefit-cost analyses.</a:t>
          </a:r>
        </a:p>
      </dsp:txBody>
      <dsp:txXfrm>
        <a:off x="0" y="0"/>
        <a:ext cx="8286334" cy="646963"/>
      </dsp:txXfrm>
    </dsp:sp>
    <dsp:sp modelId="{4747CE9D-8BC3-4606-BCA9-6263639A70D2}">
      <dsp:nvSpPr>
        <dsp:cNvPr id="0" name=""/>
        <dsp:cNvSpPr/>
      </dsp:nvSpPr>
      <dsp:spPr>
        <a:xfrm>
          <a:off x="0" y="646963"/>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BCE87-6EDB-4BFE-97DE-496F8F59C3D0}">
      <dsp:nvSpPr>
        <dsp:cNvPr id="0" name=""/>
        <dsp:cNvSpPr/>
      </dsp:nvSpPr>
      <dsp:spPr>
        <a:xfrm>
          <a:off x="0" y="646963"/>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 Align primary test with </a:t>
          </a:r>
          <a:r>
            <a:rPr lang="en-US" sz="1500" b="1" u="none" kern="1200" dirty="0"/>
            <a:t>applicable policy goals.</a:t>
          </a:r>
        </a:p>
      </dsp:txBody>
      <dsp:txXfrm>
        <a:off x="0" y="646963"/>
        <a:ext cx="8286334" cy="646963"/>
      </dsp:txXfrm>
    </dsp:sp>
    <dsp:sp modelId="{305CD46E-849B-4FB9-A269-C33E96AF0B19}">
      <dsp:nvSpPr>
        <dsp:cNvPr id="0" name=""/>
        <dsp:cNvSpPr/>
      </dsp:nvSpPr>
      <dsp:spPr>
        <a:xfrm>
          <a:off x="0" y="1293926"/>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80E35-15E2-46BE-B8E8-131B2BBC39DD}">
      <dsp:nvSpPr>
        <dsp:cNvPr id="0" name=""/>
        <dsp:cNvSpPr/>
      </dsp:nvSpPr>
      <dsp:spPr>
        <a:xfrm>
          <a:off x="0" y="1293926"/>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 Ensure </a:t>
          </a:r>
          <a:r>
            <a:rPr lang="en-US" sz="1500" b="1" u="none" kern="1200" dirty="0"/>
            <a:t>symmetry</a:t>
          </a:r>
          <a:r>
            <a:rPr lang="en-US" sz="1500" kern="1200" dirty="0"/>
            <a:t> across costs and benefits.</a:t>
          </a:r>
        </a:p>
      </dsp:txBody>
      <dsp:txXfrm>
        <a:off x="0" y="1293926"/>
        <a:ext cx="8286334" cy="646963"/>
      </dsp:txXfrm>
    </dsp:sp>
    <dsp:sp modelId="{4932D421-4A80-4143-8AC9-6496278BCEFB}">
      <dsp:nvSpPr>
        <dsp:cNvPr id="0" name=""/>
        <dsp:cNvSpPr/>
      </dsp:nvSpPr>
      <dsp:spPr>
        <a:xfrm>
          <a:off x="0" y="1940890"/>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9AA02-165F-4C9D-BE11-56B70988D8E7}">
      <dsp:nvSpPr>
        <dsp:cNvPr id="0" name=""/>
        <dsp:cNvSpPr/>
      </dsp:nvSpPr>
      <dsp:spPr>
        <a:xfrm>
          <a:off x="0" y="1940890"/>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3. Account for all </a:t>
          </a:r>
          <a:r>
            <a:rPr lang="en-US" sz="1500" b="1" u="none" kern="1200" dirty="0"/>
            <a:t>relevant, material impacts </a:t>
          </a:r>
          <a:r>
            <a:rPr lang="en-US" sz="1500" kern="1200" dirty="0"/>
            <a:t>(based on applicable policies), even if hard to quantify.</a:t>
          </a:r>
        </a:p>
      </dsp:txBody>
      <dsp:txXfrm>
        <a:off x="0" y="1940890"/>
        <a:ext cx="8286334" cy="646963"/>
      </dsp:txXfrm>
    </dsp:sp>
    <dsp:sp modelId="{512D8775-5287-458C-988B-A5CAC9F8C51E}">
      <dsp:nvSpPr>
        <dsp:cNvPr id="0" name=""/>
        <dsp:cNvSpPr/>
      </dsp:nvSpPr>
      <dsp:spPr>
        <a:xfrm>
          <a:off x="0" y="2587853"/>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58364-83B1-4E87-8E3E-9673B32373B0}">
      <dsp:nvSpPr>
        <dsp:cNvPr id="0" name=""/>
        <dsp:cNvSpPr/>
      </dsp:nvSpPr>
      <dsp:spPr>
        <a:xfrm>
          <a:off x="0" y="2587853"/>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 Conduct a </a:t>
          </a:r>
          <a:r>
            <a:rPr lang="en-US" sz="1500" b="1" u="none" kern="1200" dirty="0"/>
            <a:t>forward-looking, long-term analysis </a:t>
          </a:r>
          <a:r>
            <a:rPr lang="en-US" sz="1500" kern="1200" dirty="0"/>
            <a:t>that captures incremental impacts of the DER investment.</a:t>
          </a:r>
        </a:p>
      </dsp:txBody>
      <dsp:txXfrm>
        <a:off x="0" y="2587853"/>
        <a:ext cx="8286334" cy="646963"/>
      </dsp:txXfrm>
    </dsp:sp>
    <dsp:sp modelId="{1CE216AC-6001-44A6-A532-9C9583E1505B}">
      <dsp:nvSpPr>
        <dsp:cNvPr id="0" name=""/>
        <dsp:cNvSpPr/>
      </dsp:nvSpPr>
      <dsp:spPr>
        <a:xfrm>
          <a:off x="0" y="3234816"/>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6DE89-05A0-47EC-827D-A844AEF635DD}">
      <dsp:nvSpPr>
        <dsp:cNvPr id="0" name=""/>
        <dsp:cNvSpPr/>
      </dsp:nvSpPr>
      <dsp:spPr>
        <a:xfrm>
          <a:off x="0" y="3234816"/>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u="none" kern="1200" dirty="0"/>
            <a:t>5. </a:t>
          </a:r>
          <a:r>
            <a:rPr lang="en-US" sz="1500" b="1" u="none" kern="1200" dirty="0"/>
            <a:t>Avoid double-counting </a:t>
          </a:r>
          <a:r>
            <a:rPr lang="en-US" sz="1500" kern="1200" dirty="0"/>
            <a:t>through clearly defined impacts.</a:t>
          </a:r>
        </a:p>
      </dsp:txBody>
      <dsp:txXfrm>
        <a:off x="0" y="3234816"/>
        <a:ext cx="8286334" cy="646963"/>
      </dsp:txXfrm>
    </dsp:sp>
    <dsp:sp modelId="{041132FD-1FC0-4846-9020-50EB17D0BCB4}">
      <dsp:nvSpPr>
        <dsp:cNvPr id="0" name=""/>
        <dsp:cNvSpPr/>
      </dsp:nvSpPr>
      <dsp:spPr>
        <a:xfrm>
          <a:off x="0" y="3881780"/>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1C9EB-F66B-4950-A19B-6D49836D27F0}">
      <dsp:nvSpPr>
        <dsp:cNvPr id="0" name=""/>
        <dsp:cNvSpPr/>
      </dsp:nvSpPr>
      <dsp:spPr>
        <a:xfrm>
          <a:off x="0" y="3881780"/>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6. Ensure </a:t>
          </a:r>
          <a:r>
            <a:rPr lang="en-US" sz="1500" b="1" u="none" kern="1200" dirty="0"/>
            <a:t>transparency</a:t>
          </a:r>
          <a:r>
            <a:rPr lang="en-US" sz="1500" kern="1200" dirty="0"/>
            <a:t> in presenting the analysis and the results.</a:t>
          </a:r>
        </a:p>
      </dsp:txBody>
      <dsp:txXfrm>
        <a:off x="0" y="3881780"/>
        <a:ext cx="8286334" cy="646963"/>
      </dsp:txXfrm>
    </dsp:sp>
    <dsp:sp modelId="{7DBDB71F-B39C-43A0-9949-23936DB58A52}">
      <dsp:nvSpPr>
        <dsp:cNvPr id="0" name=""/>
        <dsp:cNvSpPr/>
      </dsp:nvSpPr>
      <dsp:spPr>
        <a:xfrm>
          <a:off x="0" y="4528743"/>
          <a:ext cx="8286334"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7D0D6-EEEC-4BC1-AF27-EE6E3377E9BC}">
      <dsp:nvSpPr>
        <dsp:cNvPr id="0" name=""/>
        <dsp:cNvSpPr/>
      </dsp:nvSpPr>
      <dsp:spPr>
        <a:xfrm>
          <a:off x="0" y="4528743"/>
          <a:ext cx="8286334" cy="646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7. Conduct BCA </a:t>
          </a:r>
          <a:r>
            <a:rPr lang="en-US" sz="1500" b="1" u="none" kern="1200" dirty="0"/>
            <a:t>separate from </a:t>
          </a:r>
          <a:r>
            <a:rPr lang="en-US" sz="1500" kern="1200" dirty="0"/>
            <a:t>Rate Impact Analyses because they answer different questions.</a:t>
          </a:r>
        </a:p>
      </dsp:txBody>
      <dsp:txXfrm>
        <a:off x="0" y="4528743"/>
        <a:ext cx="8286334" cy="6469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0.72083</cdr:x>
      <cdr:y>0.29688</cdr:y>
    </cdr:from>
    <cdr:to>
      <cdr:x>0.72153</cdr:x>
      <cdr:y>0.37616</cdr:y>
    </cdr:to>
    <cdr:cxnSp macro="">
      <cdr:nvCxnSpPr>
        <cdr:cNvPr id="2" name="Straight Arrow Connector 1">
          <a:extLst xmlns:a="http://schemas.openxmlformats.org/drawingml/2006/main">
            <a:ext uri="{FF2B5EF4-FFF2-40B4-BE49-F238E27FC236}">
              <a16:creationId xmlns:a16="http://schemas.microsoft.com/office/drawing/2014/main" id="{2FBFC083-CF3B-40B1-99AD-CB7DB5293FFD}"/>
            </a:ext>
          </a:extLst>
        </cdr:cNvPr>
        <cdr:cNvCxnSpPr/>
      </cdr:nvCxnSpPr>
      <cdr:spPr>
        <a:xfrm xmlns:a="http://schemas.openxmlformats.org/drawingml/2006/main">
          <a:off x="3295650" y="814388"/>
          <a:ext cx="3185" cy="217497"/>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0.39792</cdr:x>
      <cdr:y>0.34896</cdr:y>
    </cdr:from>
    <cdr:to>
      <cdr:x>0.39861</cdr:x>
      <cdr:y>0.42477</cdr:y>
    </cdr:to>
    <cdr:cxnSp macro="">
      <cdr:nvCxnSpPr>
        <cdr:cNvPr id="3" name="Straight Arrow Connector 2">
          <a:extLst xmlns:a="http://schemas.openxmlformats.org/drawingml/2006/main">
            <a:ext uri="{FF2B5EF4-FFF2-40B4-BE49-F238E27FC236}">
              <a16:creationId xmlns:a16="http://schemas.microsoft.com/office/drawing/2014/main" id="{E86E7654-7C4A-4B1F-A06D-2B5B081110F6}"/>
            </a:ext>
          </a:extLst>
        </cdr:cNvPr>
        <cdr:cNvCxnSpPr/>
      </cdr:nvCxnSpPr>
      <cdr:spPr>
        <a:xfrm xmlns:a="http://schemas.openxmlformats.org/drawingml/2006/main">
          <a:off x="1819275" y="957263"/>
          <a:ext cx="3157" cy="20796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989A255-1DCD-4688-9567-E1A82B1939F1}" type="datetimeFigureOut">
              <a:rPr lang="en-US" smtClean="0"/>
              <a:t>10/12/2021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6BD2611-1AFE-4393-917A-CC9F702A3F3B}" type="slidenum">
              <a:rPr lang="en-US" smtClean="0"/>
              <a:t>‹#›</a:t>
            </a:fld>
            <a:endParaRPr lang="en-US"/>
          </a:p>
        </p:txBody>
      </p:sp>
    </p:spTree>
    <p:extLst>
      <p:ext uri="{BB962C8B-B14F-4D97-AF65-F5344CB8AC3E}">
        <p14:creationId xmlns:p14="http://schemas.microsoft.com/office/powerpoint/2010/main" val="177049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7B43BA7-AF45-40CF-97D4-30A2EB505A03}" type="datetimeFigureOut">
              <a:rPr lang="en-US" smtClean="0"/>
              <a:t>10/12/2021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9ED5335-C87C-48DB-8FB6-BDFFED2097FD}" type="slidenum">
              <a:rPr lang="en-US" smtClean="0"/>
              <a:t>‹#›</a:t>
            </a:fld>
            <a:endParaRPr lang="en-US"/>
          </a:p>
        </p:txBody>
      </p:sp>
    </p:spTree>
    <p:extLst>
      <p:ext uri="{BB962C8B-B14F-4D97-AF65-F5344CB8AC3E}">
        <p14:creationId xmlns:p14="http://schemas.microsoft.com/office/powerpoint/2010/main" val="398623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D5335-C87C-48DB-8FB6-BDFFED2097FD}" type="slidenum">
              <a:rPr lang="en-US" smtClean="0"/>
              <a:t>1</a:t>
            </a:fld>
            <a:endParaRPr lang="en-US"/>
          </a:p>
        </p:txBody>
      </p:sp>
    </p:spTree>
    <p:extLst>
      <p:ext uri="{BB962C8B-B14F-4D97-AF65-F5344CB8AC3E}">
        <p14:creationId xmlns:p14="http://schemas.microsoft.com/office/powerpoint/2010/main" val="617716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41DD9-171D-4D72-BDE6-1207F23AC2DC}" type="slidenum">
              <a:rPr lang="en-US" smtClean="0"/>
              <a:t>10</a:t>
            </a:fld>
            <a:endParaRPr lang="en-US" dirty="0"/>
          </a:p>
        </p:txBody>
      </p:sp>
    </p:spTree>
    <p:extLst>
      <p:ext uri="{BB962C8B-B14F-4D97-AF65-F5344CB8AC3E}">
        <p14:creationId xmlns:p14="http://schemas.microsoft.com/office/powerpoint/2010/main" val="309466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11</a:t>
            </a:fld>
            <a:endParaRPr lang="en-US" dirty="0"/>
          </a:p>
        </p:txBody>
      </p:sp>
    </p:spTree>
    <p:extLst>
      <p:ext uri="{BB962C8B-B14F-4D97-AF65-F5344CB8AC3E}">
        <p14:creationId xmlns:p14="http://schemas.microsoft.com/office/powerpoint/2010/main" val="123537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D5335-C87C-48DB-8FB6-BDFFED2097FD}" type="slidenum">
              <a:rPr lang="en-US" smtClean="0"/>
              <a:t>12</a:t>
            </a:fld>
            <a:endParaRPr lang="en-US" dirty="0"/>
          </a:p>
        </p:txBody>
      </p:sp>
    </p:spTree>
    <p:extLst>
      <p:ext uri="{BB962C8B-B14F-4D97-AF65-F5344CB8AC3E}">
        <p14:creationId xmlns:p14="http://schemas.microsoft.com/office/powerpoint/2010/main" val="131065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13</a:t>
            </a:fld>
            <a:endParaRPr lang="en-US" dirty="0"/>
          </a:p>
        </p:txBody>
      </p:sp>
    </p:spTree>
    <p:extLst>
      <p:ext uri="{BB962C8B-B14F-4D97-AF65-F5344CB8AC3E}">
        <p14:creationId xmlns:p14="http://schemas.microsoft.com/office/powerpoint/2010/main" val="130574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14</a:t>
            </a:fld>
            <a:endParaRPr lang="en-US" dirty="0"/>
          </a:p>
        </p:txBody>
      </p:sp>
    </p:spTree>
    <p:extLst>
      <p:ext uri="{BB962C8B-B14F-4D97-AF65-F5344CB8AC3E}">
        <p14:creationId xmlns:p14="http://schemas.microsoft.com/office/powerpoint/2010/main" val="4274939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15</a:t>
            </a:fld>
            <a:endParaRPr lang="en-US" dirty="0"/>
          </a:p>
        </p:txBody>
      </p:sp>
    </p:spTree>
    <p:extLst>
      <p:ext uri="{BB962C8B-B14F-4D97-AF65-F5344CB8AC3E}">
        <p14:creationId xmlns:p14="http://schemas.microsoft.com/office/powerpoint/2010/main" val="428891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16</a:t>
            </a:fld>
            <a:endParaRPr lang="en-US" dirty="0"/>
          </a:p>
        </p:txBody>
      </p:sp>
    </p:spTree>
    <p:extLst>
      <p:ext uri="{BB962C8B-B14F-4D97-AF65-F5344CB8AC3E}">
        <p14:creationId xmlns:p14="http://schemas.microsoft.com/office/powerpoint/2010/main" val="82020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17</a:t>
            </a:fld>
            <a:endParaRPr lang="en-US" dirty="0"/>
          </a:p>
        </p:txBody>
      </p:sp>
    </p:spTree>
    <p:extLst>
      <p:ext uri="{BB962C8B-B14F-4D97-AF65-F5344CB8AC3E}">
        <p14:creationId xmlns:p14="http://schemas.microsoft.com/office/powerpoint/2010/main" val="188978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18</a:t>
            </a:fld>
            <a:endParaRPr lang="en-US" dirty="0"/>
          </a:p>
        </p:txBody>
      </p:sp>
    </p:spTree>
    <p:extLst>
      <p:ext uri="{BB962C8B-B14F-4D97-AF65-F5344CB8AC3E}">
        <p14:creationId xmlns:p14="http://schemas.microsoft.com/office/powerpoint/2010/main" val="1428092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6DB41DD9-171D-4D72-BDE6-1207F23AC2DC}" type="slidenum">
              <a:rPr lang="en-US" smtClean="0"/>
              <a:t>19</a:t>
            </a:fld>
            <a:endParaRPr lang="en-US" dirty="0"/>
          </a:p>
        </p:txBody>
      </p:sp>
    </p:spTree>
    <p:extLst>
      <p:ext uri="{BB962C8B-B14F-4D97-AF65-F5344CB8AC3E}">
        <p14:creationId xmlns:p14="http://schemas.microsoft.com/office/powerpoint/2010/main" val="408820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D5335-C87C-48DB-8FB6-BDFFED2097FD}" type="slidenum">
              <a:rPr lang="en-US" smtClean="0"/>
              <a:t>2</a:t>
            </a:fld>
            <a:endParaRPr lang="en-US"/>
          </a:p>
        </p:txBody>
      </p:sp>
    </p:spTree>
    <p:extLst>
      <p:ext uri="{BB962C8B-B14F-4D97-AF65-F5344CB8AC3E}">
        <p14:creationId xmlns:p14="http://schemas.microsoft.com/office/powerpoint/2010/main" val="1749481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D5335-C87C-48DB-8FB6-BDFFED2097FD}" type="slidenum">
              <a:rPr lang="en-US" smtClean="0"/>
              <a:t>20</a:t>
            </a:fld>
            <a:endParaRPr lang="en-US" dirty="0"/>
          </a:p>
        </p:txBody>
      </p:sp>
    </p:spTree>
    <p:extLst>
      <p:ext uri="{BB962C8B-B14F-4D97-AF65-F5344CB8AC3E}">
        <p14:creationId xmlns:p14="http://schemas.microsoft.com/office/powerpoint/2010/main" val="2561506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9ED5335-C87C-48DB-8FB6-BDFFED2097FD}" type="slidenum">
              <a:rPr lang="en-US" smtClean="0"/>
              <a:t>21</a:t>
            </a:fld>
            <a:endParaRPr lang="en-US"/>
          </a:p>
        </p:txBody>
      </p:sp>
    </p:spTree>
    <p:extLst>
      <p:ext uri="{BB962C8B-B14F-4D97-AF65-F5344CB8AC3E}">
        <p14:creationId xmlns:p14="http://schemas.microsoft.com/office/powerpoint/2010/main" val="2507899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D5335-C87C-48DB-8FB6-BDFFED2097FD}" type="slidenum">
              <a:rPr lang="en-US" smtClean="0"/>
              <a:t>22</a:t>
            </a:fld>
            <a:endParaRPr lang="en-US"/>
          </a:p>
        </p:txBody>
      </p:sp>
    </p:spTree>
    <p:extLst>
      <p:ext uri="{BB962C8B-B14F-4D97-AF65-F5344CB8AC3E}">
        <p14:creationId xmlns:p14="http://schemas.microsoft.com/office/powerpoint/2010/main" val="313900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D5335-C87C-48DB-8FB6-BDFFED2097FD}" type="slidenum">
              <a:rPr lang="en-US" smtClean="0"/>
              <a:t>23</a:t>
            </a:fld>
            <a:endParaRPr lang="en-US"/>
          </a:p>
        </p:txBody>
      </p:sp>
    </p:spTree>
    <p:extLst>
      <p:ext uri="{BB962C8B-B14F-4D97-AF65-F5344CB8AC3E}">
        <p14:creationId xmlns:p14="http://schemas.microsoft.com/office/powerpoint/2010/main" val="454185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D5335-C87C-48DB-8FB6-BDFFED2097FD}" type="slidenum">
              <a:rPr lang="en-US" smtClean="0"/>
              <a:t>24</a:t>
            </a:fld>
            <a:endParaRPr lang="en-US"/>
          </a:p>
        </p:txBody>
      </p:sp>
    </p:spTree>
    <p:extLst>
      <p:ext uri="{BB962C8B-B14F-4D97-AF65-F5344CB8AC3E}">
        <p14:creationId xmlns:p14="http://schemas.microsoft.com/office/powerpoint/2010/main" val="192987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ED5335-C87C-48DB-8FB6-BDFFED2097FD}" type="slidenum">
              <a:rPr lang="en-US" smtClean="0"/>
              <a:t>3</a:t>
            </a:fld>
            <a:endParaRPr lang="en-US"/>
          </a:p>
        </p:txBody>
      </p:sp>
    </p:spTree>
    <p:extLst>
      <p:ext uri="{BB962C8B-B14F-4D97-AF65-F5344CB8AC3E}">
        <p14:creationId xmlns:p14="http://schemas.microsoft.com/office/powerpoint/2010/main" val="386344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D5335-C87C-48DB-8FB6-BDFFED2097FD}" type="slidenum">
              <a:rPr lang="en-US" smtClean="0"/>
              <a:t>4</a:t>
            </a:fld>
            <a:endParaRPr lang="en-US" dirty="0"/>
          </a:p>
        </p:txBody>
      </p:sp>
    </p:spTree>
    <p:extLst>
      <p:ext uri="{BB962C8B-B14F-4D97-AF65-F5344CB8AC3E}">
        <p14:creationId xmlns:p14="http://schemas.microsoft.com/office/powerpoint/2010/main" val="268194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41DD9-171D-4D72-BDE6-1207F23AC2DC}" type="slidenum">
              <a:rPr lang="en-US" smtClean="0"/>
              <a:t>5</a:t>
            </a:fld>
            <a:endParaRPr lang="en-US" dirty="0"/>
          </a:p>
        </p:txBody>
      </p:sp>
    </p:spTree>
    <p:extLst>
      <p:ext uri="{BB962C8B-B14F-4D97-AF65-F5344CB8AC3E}">
        <p14:creationId xmlns:p14="http://schemas.microsoft.com/office/powerpoint/2010/main" val="354726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41DD9-171D-4D72-BDE6-1207F23AC2DC}" type="slidenum">
              <a:rPr lang="en-US" smtClean="0"/>
              <a:t>6</a:t>
            </a:fld>
            <a:endParaRPr lang="en-US" dirty="0"/>
          </a:p>
        </p:txBody>
      </p:sp>
    </p:spTree>
    <p:extLst>
      <p:ext uri="{BB962C8B-B14F-4D97-AF65-F5344CB8AC3E}">
        <p14:creationId xmlns:p14="http://schemas.microsoft.com/office/powerpoint/2010/main" val="183627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D5335-C87C-48DB-8FB6-BDFFED2097FD}" type="slidenum">
              <a:rPr lang="en-US" smtClean="0"/>
              <a:t>7</a:t>
            </a:fld>
            <a:endParaRPr lang="en-US"/>
          </a:p>
        </p:txBody>
      </p:sp>
    </p:spTree>
    <p:extLst>
      <p:ext uri="{BB962C8B-B14F-4D97-AF65-F5344CB8AC3E}">
        <p14:creationId xmlns:p14="http://schemas.microsoft.com/office/powerpoint/2010/main" val="305602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D5335-C87C-48DB-8FB6-BDFFED2097FD}" type="slidenum">
              <a:rPr lang="en-US" smtClean="0"/>
              <a:t>8</a:t>
            </a:fld>
            <a:endParaRPr lang="en-US"/>
          </a:p>
        </p:txBody>
      </p:sp>
    </p:spTree>
    <p:extLst>
      <p:ext uri="{BB962C8B-B14F-4D97-AF65-F5344CB8AC3E}">
        <p14:creationId xmlns:p14="http://schemas.microsoft.com/office/powerpoint/2010/main" val="274598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D5335-C87C-48DB-8FB6-BDFFED2097FD}" type="slidenum">
              <a:rPr lang="en-US" smtClean="0"/>
              <a:t>9</a:t>
            </a:fld>
            <a:endParaRPr lang="en-US"/>
          </a:p>
        </p:txBody>
      </p:sp>
    </p:spTree>
    <p:extLst>
      <p:ext uri="{BB962C8B-B14F-4D97-AF65-F5344CB8AC3E}">
        <p14:creationId xmlns:p14="http://schemas.microsoft.com/office/powerpoint/2010/main" val="3048402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0" y="0"/>
            <a:ext cx="9144000" cy="6908800"/>
          </a:xfrm>
          <a:prstGeom prst="rect">
            <a:avLst/>
          </a:prstGeom>
        </p:spPr>
      </p:pic>
      <p:sp>
        <p:nvSpPr>
          <p:cNvPr id="2" name="Title 1"/>
          <p:cNvSpPr>
            <a:spLocks noGrp="1"/>
          </p:cNvSpPr>
          <p:nvPr>
            <p:ph type="ctrTitle"/>
          </p:nvPr>
        </p:nvSpPr>
        <p:spPr>
          <a:xfrm>
            <a:off x="685800" y="1122363"/>
            <a:ext cx="7772400" cy="1087437"/>
          </a:xfrm>
        </p:spPr>
        <p:txBody>
          <a:bodyPr anchor="b">
            <a:noAutofit/>
          </a:bodyPr>
          <a:lstStyle>
            <a:lvl1pPr algn="l">
              <a:lnSpc>
                <a:spcPts val="3120"/>
              </a:lnSpc>
              <a:defRPr sz="28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2398078"/>
            <a:ext cx="7787640" cy="1056322"/>
          </a:xfrm>
        </p:spPr>
        <p:txBody>
          <a:bodyPr>
            <a:noAutofit/>
          </a:bodyPr>
          <a:lstStyle>
            <a:lvl1pPr marL="0" indent="0" algn="l">
              <a:lnSpc>
                <a:spcPts val="3200"/>
              </a:lnSpc>
              <a:buNone/>
              <a:defRPr lang="en-US" sz="2400" b="1" kern="1200" dirty="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600451" y="6498992"/>
            <a:ext cx="5060950" cy="393192"/>
          </a:xfrm>
        </p:spPr>
        <p:txBody>
          <a:bodyPr/>
          <a:lstStyle>
            <a:lvl1pPr algn="r">
              <a:defRPr lang="en-US" sz="1000" b="0" i="0" u="none" strike="noStrike" baseline="0" smtClean="0">
                <a:latin typeface="Calibri" panose="020F0502020204030204" pitchFamily="34" charset="0"/>
              </a:defRPr>
            </a:lvl1pPr>
          </a:lstStyle>
          <a:p>
            <a:r>
              <a:rPr lang="en-US" dirty="0"/>
              <a:t>www.synapse-energy.com  |  ©2021 Synapse Energy Economics Inc. All rights reserved.</a:t>
            </a:r>
          </a:p>
        </p:txBody>
      </p:sp>
      <p:sp>
        <p:nvSpPr>
          <p:cNvPr id="9" name="Text Placeholder 9"/>
          <p:cNvSpPr>
            <a:spLocks noGrp="1"/>
          </p:cNvSpPr>
          <p:nvPr>
            <p:ph type="body" sz="quarter" idx="14"/>
          </p:nvPr>
        </p:nvSpPr>
        <p:spPr>
          <a:xfrm>
            <a:off x="676645" y="3674377"/>
            <a:ext cx="7811530" cy="518683"/>
          </a:xfrm>
        </p:spPr>
        <p:txBody>
          <a:bodyPr>
            <a:normAutofit/>
          </a:bodyPr>
          <a:lstStyle>
            <a:lvl1pPr marL="0" indent="0" algn="l" defTabSz="914400" rtl="0" eaLnBrk="1" latinLnBrk="0" hangingPunct="1">
              <a:lnSpc>
                <a:spcPts val="3200"/>
              </a:lnSpc>
              <a:spcBef>
                <a:spcPts val="1000"/>
              </a:spcBef>
              <a:buClr>
                <a:schemeClr val="tx2"/>
              </a:buClr>
              <a:buFont typeface="Arial" panose="020B0604020202020204" pitchFamily="34" charset="0"/>
              <a:buNone/>
              <a:defRPr lang="en-US" sz="2400" b="0" kern="1200" dirty="0" smtClean="0">
                <a:solidFill>
                  <a:schemeClr val="bg2"/>
                </a:solidFill>
                <a:latin typeface="+mn-lt"/>
                <a:ea typeface="+mn-ea"/>
                <a:cs typeface="+mn-cs"/>
              </a:defRPr>
            </a:lvl1pPr>
          </a:lstStyle>
          <a:p>
            <a:pPr lvl="0"/>
            <a:r>
              <a:rPr lang="en-US"/>
              <a:t>Click to edit Master text styles</a:t>
            </a:r>
          </a:p>
        </p:txBody>
      </p:sp>
      <p:sp>
        <p:nvSpPr>
          <p:cNvPr id="13" name="Text Placeholder 9"/>
          <p:cNvSpPr>
            <a:spLocks noGrp="1"/>
          </p:cNvSpPr>
          <p:nvPr>
            <p:ph type="body" sz="quarter" idx="15"/>
          </p:nvPr>
        </p:nvSpPr>
        <p:spPr>
          <a:xfrm>
            <a:off x="676645" y="4205718"/>
            <a:ext cx="7811530" cy="1503104"/>
          </a:xfrm>
        </p:spPr>
        <p:txBody>
          <a:bodyPr>
            <a:normAutofit/>
          </a:bodyPr>
          <a:lstStyle>
            <a:lvl1pPr marL="0" indent="0" algn="l" defTabSz="914400" rtl="0" eaLnBrk="1" latinLnBrk="0" hangingPunct="1">
              <a:lnSpc>
                <a:spcPts val="3200"/>
              </a:lnSpc>
              <a:spcBef>
                <a:spcPts val="1000"/>
              </a:spcBef>
              <a:buClr>
                <a:schemeClr val="tx2"/>
              </a:buClr>
              <a:buFont typeface="Arial" panose="020B0604020202020204" pitchFamily="34" charset="0"/>
              <a:buNone/>
              <a:defRPr lang="en-US" sz="2400" b="0" kern="1200" dirty="0" smtClean="0">
                <a:solidFill>
                  <a:schemeClr val="bg2"/>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7881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428E3E-090C-411A-A663-16FA5027569F}" type="slidenum">
              <a:rPr lang="en-US" smtClean="0"/>
              <a:t>‹#›</a:t>
            </a:fld>
            <a:endParaRPr lang="en-US" dirty="0"/>
          </a:p>
        </p:txBody>
      </p:sp>
    </p:spTree>
    <p:extLst>
      <p:ext uri="{BB962C8B-B14F-4D97-AF65-F5344CB8AC3E}">
        <p14:creationId xmlns:p14="http://schemas.microsoft.com/office/powerpoint/2010/main" val="7783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923785" y="297974"/>
            <a:ext cx="2113124" cy="65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247017" y="6498992"/>
            <a:ext cx="395222" cy="393192"/>
          </a:xfr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a:t>
            </a:fld>
            <a:endParaRPr lang="en-US" dirty="0"/>
          </a:p>
        </p:txBody>
      </p:sp>
      <p:sp>
        <p:nvSpPr>
          <p:cNvPr id="2" name="Title 1"/>
          <p:cNvSpPr>
            <a:spLocks noGrp="1"/>
          </p:cNvSpPr>
          <p:nvPr>
            <p:ph type="title"/>
          </p:nvPr>
        </p:nvSpPr>
        <p:spPr>
          <a:xfrm>
            <a:off x="501326" y="365127"/>
            <a:ext cx="6344318" cy="653446"/>
          </a:xfrm>
        </p:spPr>
        <p:txBody>
          <a:bodyPr/>
          <a:lstStyle/>
          <a:p>
            <a:r>
              <a:rPr lang="en-US"/>
              <a:t>Click to edit Master title style</a:t>
            </a:r>
            <a:endParaRPr lang="en-US" dirty="0"/>
          </a:p>
        </p:txBody>
      </p:sp>
      <p:sp>
        <p:nvSpPr>
          <p:cNvPr id="3" name="Content Placeholder 2"/>
          <p:cNvSpPr>
            <a:spLocks noGrp="1"/>
          </p:cNvSpPr>
          <p:nvPr>
            <p:ph idx="1"/>
          </p:nvPr>
        </p:nvSpPr>
        <p:spPr>
          <a:xfrm>
            <a:off x="501325" y="1319753"/>
            <a:ext cx="8284456" cy="4857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29381" y="6498992"/>
            <a:ext cx="5577840" cy="390124"/>
          </a:xfrm>
        </p:spPr>
        <p:txBody>
          <a:bodyPr/>
          <a:lstStyle>
            <a:lvl1pPr>
              <a:defRPr>
                <a:solidFill>
                  <a:schemeClr val="accent3"/>
                </a:solidFill>
              </a:defRPr>
            </a:lvl1pPr>
          </a:lstStyle>
          <a:p>
            <a:r>
              <a:rPr lang="en-US"/>
              <a:t>www.synapse-energy.com  |  ©2021 Synapse Energy Economics Inc. All rights reserved.</a:t>
            </a:r>
            <a:endParaRPr lang="en-US" dirty="0"/>
          </a:p>
        </p:txBody>
      </p:sp>
      <p:sp>
        <p:nvSpPr>
          <p:cNvPr id="8"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881" y="273260"/>
            <a:ext cx="2290118" cy="723518"/>
          </a:xfrm>
          <a:prstGeom prst="rect">
            <a:avLst/>
          </a:prstGeom>
        </p:spPr>
      </p:pic>
    </p:spTree>
    <p:extLst>
      <p:ext uri="{BB962C8B-B14F-4D97-AF65-F5344CB8AC3E}">
        <p14:creationId xmlns:p14="http://schemas.microsoft.com/office/powerpoint/2010/main" val="311009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48924" y="2547257"/>
            <a:ext cx="8392305" cy="1665515"/>
          </a:xfrm>
        </p:spPr>
        <p:txBody>
          <a:bodyPr>
            <a:normAutofit/>
          </a:bodyPr>
          <a:lstStyle>
            <a:lvl1pPr marL="171450" indent="-171450">
              <a:lnSpc>
                <a:spcPts val="3200"/>
              </a:lnSpc>
              <a:buFont typeface="Arial" panose="020B0604020202020204" pitchFamily="34" charset="0"/>
              <a:buChar char=" "/>
              <a:defRPr sz="2400">
                <a:solidFill>
                  <a:schemeClr val="bg1"/>
                </a:solidFill>
              </a:defRPr>
            </a:lvl1pPr>
          </a:lstStyle>
          <a:p>
            <a:pPr lvl="0"/>
            <a:r>
              <a:rPr lang="en-US"/>
              <a:t>Click to edit Master text styles</a:t>
            </a:r>
          </a:p>
        </p:txBody>
      </p:sp>
      <p:sp>
        <p:nvSpPr>
          <p:cNvPr id="5" name="Footer Placeholder 4"/>
          <p:cNvSpPr>
            <a:spLocks noGrp="1"/>
          </p:cNvSpPr>
          <p:nvPr>
            <p:ph type="ftr" sz="quarter" idx="11"/>
          </p:nvPr>
        </p:nvSpPr>
        <p:spPr>
          <a:xfrm>
            <a:off x="529381" y="6498992"/>
            <a:ext cx="5577840" cy="390124"/>
          </a:xfrm>
        </p:spPr>
        <p:txBody>
          <a:bodyPr/>
          <a:lstStyle>
            <a:lvl1pPr>
              <a:defRPr sz="1000">
                <a:solidFill>
                  <a:schemeClr val="accent3"/>
                </a:solidFill>
              </a:defRPr>
            </a:lvl1pPr>
          </a:lstStyle>
          <a:p>
            <a:r>
              <a:rPr lang="en-US"/>
              <a:t>www.synapse-energy.com  |  ©2021 Synapse Energy Economics Inc. All rights reserved.</a:t>
            </a:r>
            <a:endParaRPr lang="en-US" dirty="0"/>
          </a:p>
        </p:txBody>
      </p:sp>
      <p:sp>
        <p:nvSpPr>
          <p:cNvPr id="6" name="Slide Number Placeholder 5"/>
          <p:cNvSpPr>
            <a:spLocks noGrp="1"/>
          </p:cNvSpPr>
          <p:nvPr>
            <p:ph type="sldNum" sz="quarter" idx="12"/>
          </p:nvPr>
        </p:nvSpPr>
        <p:spPr>
          <a:xfrm>
            <a:off x="8247017" y="6498992"/>
            <a:ext cx="395222" cy="393192"/>
          </a:xfr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a:t>
            </a:fld>
            <a:endParaRPr lang="en-US" dirty="0"/>
          </a:p>
        </p:txBody>
      </p:sp>
      <p:sp>
        <p:nvSpPr>
          <p:cNvPr id="9"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spTree>
    <p:extLst>
      <p:ext uri="{BB962C8B-B14F-4D97-AF65-F5344CB8AC3E}">
        <p14:creationId xmlns:p14="http://schemas.microsoft.com/office/powerpoint/2010/main" val="384695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l Graphic">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1"/>
          <p:cNvSpPr>
            <a:spLocks noGrp="1"/>
          </p:cNvSpPr>
          <p:nvPr>
            <p:ph type="title"/>
          </p:nvPr>
        </p:nvSpPr>
        <p:spPr>
          <a:xfrm>
            <a:off x="4659087" y="365127"/>
            <a:ext cx="4256313" cy="653446"/>
          </a:xfrm>
        </p:spPr>
        <p:txBody>
          <a:bodyPr/>
          <a:lstStyle/>
          <a:p>
            <a:r>
              <a:rPr lang="en-US"/>
              <a:t>Click to edit Master title style</a:t>
            </a:r>
            <a:endParaRPr lang="en-US" dirty="0"/>
          </a:p>
        </p:txBody>
      </p:sp>
      <p:sp>
        <p:nvSpPr>
          <p:cNvPr id="3" name="Content Placeholder 2"/>
          <p:cNvSpPr>
            <a:spLocks noGrp="1"/>
          </p:cNvSpPr>
          <p:nvPr>
            <p:ph idx="1"/>
          </p:nvPr>
        </p:nvSpPr>
        <p:spPr>
          <a:xfrm>
            <a:off x="4669970" y="1319753"/>
            <a:ext cx="4256315" cy="4857210"/>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29381" y="6498992"/>
            <a:ext cx="5577840" cy="390124"/>
          </a:xfrm>
        </p:spPr>
        <p:txBody>
          <a:bodyPr/>
          <a:lstStyle>
            <a:lvl1pPr>
              <a:defRPr sz="1000">
                <a:solidFill>
                  <a:schemeClr val="accent3"/>
                </a:solidFill>
              </a:defRPr>
            </a:lvl1pPr>
          </a:lstStyle>
          <a:p>
            <a:r>
              <a:rPr lang="en-US"/>
              <a:t>www.synapse-energy.com  |  ©2021 Synapse Energy Economics Inc. All rights reserved.</a:t>
            </a:r>
            <a:endParaRPr lang="en-US" dirty="0"/>
          </a:p>
        </p:txBody>
      </p:sp>
      <p:sp>
        <p:nvSpPr>
          <p:cNvPr id="6" name="Slide Number Placeholder 5"/>
          <p:cNvSpPr>
            <a:spLocks noGrp="1"/>
          </p:cNvSpPr>
          <p:nvPr>
            <p:ph type="sldNum" sz="quarter" idx="12"/>
          </p:nvPr>
        </p:nvSpPr>
        <p:spPr>
          <a:xfrm>
            <a:off x="8247017" y="6498992"/>
            <a:ext cx="395222" cy="393192"/>
          </a:xfr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a:t>
            </a:fld>
            <a:endParaRPr lang="en-US" dirty="0"/>
          </a:p>
        </p:txBody>
      </p:sp>
      <p:sp>
        <p:nvSpPr>
          <p:cNvPr id="10" name="Chart Placeholder 9"/>
          <p:cNvSpPr>
            <a:spLocks noGrp="1"/>
          </p:cNvSpPr>
          <p:nvPr>
            <p:ph type="chart" sz="quarter" idx="13"/>
          </p:nvPr>
        </p:nvSpPr>
        <p:spPr>
          <a:xfrm>
            <a:off x="163286" y="359229"/>
            <a:ext cx="4354285" cy="5834742"/>
          </a:xfrm>
        </p:spPr>
        <p:txBody>
          <a:bodyPr/>
          <a:lstStyle/>
          <a:p>
            <a:r>
              <a:rPr lang="en-US"/>
              <a:t>Click icon to add chart</a:t>
            </a:r>
            <a:endParaRPr lang="en-US" dirty="0"/>
          </a:p>
        </p:txBody>
      </p:sp>
      <p:sp>
        <p:nvSpPr>
          <p:cNvPr id="12" name="Text Placeholder 7"/>
          <p:cNvSpPr>
            <a:spLocks noGrp="1"/>
          </p:cNvSpPr>
          <p:nvPr>
            <p:ph type="body" sz="quarter" idx="14"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spTree>
    <p:extLst>
      <p:ext uri="{BB962C8B-B14F-4D97-AF65-F5344CB8AC3E}">
        <p14:creationId xmlns:p14="http://schemas.microsoft.com/office/powerpoint/2010/main" val="411561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Copy">
    <p:spTree>
      <p:nvGrpSpPr>
        <p:cNvPr id="1" name=""/>
        <p:cNvGrpSpPr/>
        <p:nvPr/>
      </p:nvGrpSpPr>
      <p:grpSpPr>
        <a:xfrm>
          <a:off x="0" y="0"/>
          <a:ext cx="0" cy="0"/>
          <a:chOff x="0" y="0"/>
          <a:chExt cx="0" cy="0"/>
        </a:xfrm>
      </p:grpSpPr>
      <p:sp>
        <p:nvSpPr>
          <p:cNvPr id="10" name="Rectangle 9"/>
          <p:cNvSpPr/>
          <p:nvPr userDrawn="1"/>
        </p:nvSpPr>
        <p:spPr>
          <a:xfrm>
            <a:off x="6932023" y="296091"/>
            <a:ext cx="2211978"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6" y="365127"/>
            <a:ext cx="6336079" cy="653446"/>
          </a:xfrm>
        </p:spPr>
        <p:txBody>
          <a:bodyPr>
            <a:noAutofit/>
          </a:bodyPr>
          <a:lstStyle/>
          <a:p>
            <a:r>
              <a:rPr lang="en-US"/>
              <a:t>Click to edit Master title style</a:t>
            </a:r>
            <a:endParaRPr lang="en-US" dirty="0"/>
          </a:p>
        </p:txBody>
      </p:sp>
      <p:sp>
        <p:nvSpPr>
          <p:cNvPr id="3" name="Text Placeholder 2"/>
          <p:cNvSpPr>
            <a:spLocks noGrp="1"/>
          </p:cNvSpPr>
          <p:nvPr>
            <p:ph type="body" idx="1"/>
          </p:nvPr>
        </p:nvSpPr>
        <p:spPr>
          <a:xfrm>
            <a:off x="517108" y="1941534"/>
            <a:ext cx="2287529" cy="3989390"/>
          </a:xfrm>
        </p:spPr>
        <p:txBody>
          <a:bodyPr anchor="t">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2922143" y="1418116"/>
            <a:ext cx="5676907" cy="539523"/>
          </a:xfrm>
        </p:spPr>
        <p:txBody>
          <a:bodyPr anchor="t">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746329" y="1959278"/>
            <a:ext cx="5856516" cy="3958092"/>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defRPr sz="1600" i="1"/>
            </a:lvl2pPr>
          </a:lstStyle>
          <a:p>
            <a:pPr lvl="0"/>
            <a:r>
              <a:rPr lang="en-US"/>
              <a:t>Click to edit Master text styles</a:t>
            </a:r>
          </a:p>
          <a:p>
            <a:pPr lvl="1"/>
            <a:r>
              <a:rPr lang="en-US"/>
              <a:t>Second level</a:t>
            </a:r>
          </a:p>
        </p:txBody>
      </p:sp>
      <p:sp>
        <p:nvSpPr>
          <p:cNvPr id="8" name="Footer Placeholder 7"/>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9" name="Slide Number Placeholder 8"/>
          <p:cNvSpPr>
            <a:spLocks noGrp="1"/>
          </p:cNvSpPr>
          <p:nvPr>
            <p:ph type="sldNum" sz="quarter" idx="12"/>
          </p:nvPr>
        </p:nvSpPr>
        <p:spPr/>
        <p:txBody>
          <a:bodyPr/>
          <a:lstStyle/>
          <a:p>
            <a:fld id="{1B79225A-044F-47AC-A466-ADAA88F41AF1}" type="slidenum">
              <a:rPr lang="en-US" smtClean="0"/>
              <a:t>‹#›</a:t>
            </a:fld>
            <a:endParaRPr lang="en-US"/>
          </a:p>
        </p:txBody>
      </p:sp>
      <p:sp>
        <p:nvSpPr>
          <p:cNvPr id="11"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3882" y="273260"/>
            <a:ext cx="2290118" cy="723518"/>
          </a:xfrm>
          <a:prstGeom prst="rect">
            <a:avLst/>
          </a:prstGeom>
        </p:spPr>
      </p:pic>
    </p:spTree>
    <p:extLst>
      <p:ext uri="{BB962C8B-B14F-4D97-AF65-F5344CB8AC3E}">
        <p14:creationId xmlns:p14="http://schemas.microsoft.com/office/powerpoint/2010/main" val="13179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1"/>
          <p:cNvSpPr>
            <a:spLocks noGrp="1"/>
          </p:cNvSpPr>
          <p:nvPr>
            <p:ph type="title"/>
          </p:nvPr>
        </p:nvSpPr>
        <p:spPr>
          <a:xfrm>
            <a:off x="623888" y="1709739"/>
            <a:ext cx="7886700" cy="2852737"/>
          </a:xfrm>
        </p:spPr>
        <p:txBody>
          <a:bodyPr anchor="ctr">
            <a:normAutofit/>
          </a:bodyPr>
          <a:lstStyle>
            <a:lvl1pPr algn="l">
              <a:defRPr sz="5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1214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_No Title">
    <p:spTree>
      <p:nvGrpSpPr>
        <p:cNvPr id="1" name=""/>
        <p:cNvGrpSpPr/>
        <p:nvPr/>
      </p:nvGrpSpPr>
      <p:grpSpPr>
        <a:xfrm>
          <a:off x="0" y="0"/>
          <a:ext cx="0" cy="0"/>
          <a:chOff x="0" y="0"/>
          <a:chExt cx="0" cy="0"/>
        </a:xfrm>
      </p:grpSpPr>
      <p:sp>
        <p:nvSpPr>
          <p:cNvPr id="10" name="Rectangle 9"/>
          <p:cNvSpPr/>
          <p:nvPr userDrawn="1"/>
        </p:nvSpPr>
        <p:spPr>
          <a:xfrm>
            <a:off x="6932023" y="296091"/>
            <a:ext cx="2211977"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5" y="365127"/>
            <a:ext cx="6311367" cy="65344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9842" y="1937916"/>
            <a:ext cx="3868340"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37916"/>
            <a:ext cx="3887391"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7" name="Slide Number Placeholder 6"/>
          <p:cNvSpPr>
            <a:spLocks noGrp="1"/>
          </p:cNvSpPr>
          <p:nvPr>
            <p:ph type="sldNum" sz="quarter" idx="12"/>
          </p:nvPr>
        </p:nvSpPr>
        <p:spPr/>
        <p:txBody>
          <a:bodyPr/>
          <a:lstStyle/>
          <a:p>
            <a:fld id="{1B79225A-044F-47AC-A466-ADAA88F41AF1}" type="slidenum">
              <a:rPr lang="en-US" smtClean="0"/>
              <a:t>‹#›</a:t>
            </a:fld>
            <a:endParaRPr lang="en-US" dirty="0"/>
          </a:p>
        </p:txBody>
      </p:sp>
      <p:sp>
        <p:nvSpPr>
          <p:cNvPr id="9"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5643" y="273260"/>
            <a:ext cx="2298356" cy="723518"/>
          </a:xfrm>
          <a:prstGeom prst="rect">
            <a:avLst/>
          </a:prstGeom>
        </p:spPr>
      </p:pic>
    </p:spTree>
    <p:extLst>
      <p:ext uri="{BB962C8B-B14F-4D97-AF65-F5344CB8AC3E}">
        <p14:creationId xmlns:p14="http://schemas.microsoft.com/office/powerpoint/2010/main" val="350290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_w Title">
    <p:spTree>
      <p:nvGrpSpPr>
        <p:cNvPr id="1" name=""/>
        <p:cNvGrpSpPr/>
        <p:nvPr/>
      </p:nvGrpSpPr>
      <p:grpSpPr>
        <a:xfrm>
          <a:off x="0" y="0"/>
          <a:ext cx="0" cy="0"/>
          <a:chOff x="0" y="0"/>
          <a:chExt cx="0" cy="0"/>
        </a:xfrm>
      </p:grpSpPr>
      <p:sp>
        <p:nvSpPr>
          <p:cNvPr id="12" name="Rectangle 11"/>
          <p:cNvSpPr/>
          <p:nvPr userDrawn="1"/>
        </p:nvSpPr>
        <p:spPr>
          <a:xfrm>
            <a:off x="6932023" y="296091"/>
            <a:ext cx="2211977"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5" y="365127"/>
            <a:ext cx="6397183" cy="6534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11400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937916"/>
            <a:ext cx="3868340"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1400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37916"/>
            <a:ext cx="3887391" cy="423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9" name="Slide Number Placeholder 8"/>
          <p:cNvSpPr>
            <a:spLocks noGrp="1"/>
          </p:cNvSpPr>
          <p:nvPr>
            <p:ph type="sldNum" sz="quarter" idx="12"/>
          </p:nvPr>
        </p:nvSpPr>
        <p:spPr/>
        <p:txBody>
          <a:bodyPr/>
          <a:lstStyle/>
          <a:p>
            <a:fld id="{1B79225A-044F-47AC-A466-ADAA88F41AF1}" type="slidenum">
              <a:rPr lang="en-US" smtClean="0"/>
              <a:t>‹#›</a:t>
            </a:fld>
            <a:endParaRPr lang="en-US"/>
          </a:p>
        </p:txBody>
      </p:sp>
      <p:sp>
        <p:nvSpPr>
          <p:cNvPr id="11"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2023" y="273260"/>
            <a:ext cx="2211976" cy="723518"/>
          </a:xfrm>
          <a:prstGeom prst="rect">
            <a:avLst/>
          </a:prstGeom>
        </p:spPr>
      </p:pic>
    </p:spTree>
    <p:extLst>
      <p:ext uri="{BB962C8B-B14F-4D97-AF65-F5344CB8AC3E}">
        <p14:creationId xmlns:p14="http://schemas.microsoft.com/office/powerpoint/2010/main" val="129679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9" name="Rectangle 8"/>
          <p:cNvSpPr/>
          <p:nvPr userDrawn="1"/>
        </p:nvSpPr>
        <p:spPr>
          <a:xfrm>
            <a:off x="6932023" y="296091"/>
            <a:ext cx="2211977" cy="653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1326" y="365127"/>
            <a:ext cx="6303128" cy="653446"/>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5" name="Slide Number Placeholder 4"/>
          <p:cNvSpPr>
            <a:spLocks noGrp="1"/>
          </p:cNvSpPr>
          <p:nvPr>
            <p:ph type="sldNum" sz="quarter" idx="12"/>
          </p:nvPr>
        </p:nvSpPr>
        <p:spPr/>
        <p:txBody>
          <a:bodyPr/>
          <a:lstStyle/>
          <a:p>
            <a:fld id="{1B79225A-044F-47AC-A466-ADAA88F41AF1}" type="slidenum">
              <a:rPr lang="en-US" smtClean="0"/>
              <a:t>‹#›</a:t>
            </a:fld>
            <a:endParaRPr lang="en-US"/>
          </a:p>
        </p:txBody>
      </p:sp>
      <p:sp>
        <p:nvSpPr>
          <p:cNvPr id="7" name="Content Placeholder 5"/>
          <p:cNvSpPr>
            <a:spLocks noGrp="1"/>
          </p:cNvSpPr>
          <p:nvPr>
            <p:ph sz="quarter" idx="4"/>
          </p:nvPr>
        </p:nvSpPr>
        <p:spPr>
          <a:xfrm>
            <a:off x="487330" y="1303409"/>
            <a:ext cx="8142669" cy="4828450"/>
          </a:xfrm>
        </p:spPr>
        <p:txBody>
          <a:bodyPr>
            <a:noAutofit/>
          </a:bodyPr>
          <a:lstStyle>
            <a:lvl1pPr marL="119063" indent="0">
              <a:lnSpc>
                <a:spcPts val="2400"/>
              </a:lnSpc>
              <a:spcBef>
                <a:spcPts val="0"/>
              </a:spcBef>
              <a:buFont typeface="Arial" panose="020B0604020202020204" pitchFamily="34" charset="0"/>
              <a:buChar char=" "/>
              <a:defRPr sz="1800"/>
            </a:lvl1pPr>
            <a:lvl2pPr marL="347663" indent="-173038">
              <a:lnSpc>
                <a:spcPts val="2400"/>
              </a:lnSpc>
              <a:spcBef>
                <a:spcPts val="0"/>
              </a:spcBef>
              <a:buClr>
                <a:schemeClr val="tx2"/>
              </a:buClr>
              <a:defRPr sz="1600" i="1"/>
            </a:lvl2pPr>
          </a:lstStyle>
          <a:p>
            <a:pPr lvl="0"/>
            <a:r>
              <a:rPr lang="en-US"/>
              <a:t>Click to edit Master text styles</a:t>
            </a:r>
          </a:p>
          <a:p>
            <a:pPr lvl="1"/>
            <a:r>
              <a:rPr lang="en-US"/>
              <a:t>Second level</a:t>
            </a:r>
          </a:p>
        </p:txBody>
      </p:sp>
      <p:sp>
        <p:nvSpPr>
          <p:cNvPr id="8" name="Text Placeholder 7"/>
          <p:cNvSpPr>
            <a:spLocks noGrp="1"/>
          </p:cNvSpPr>
          <p:nvPr>
            <p:ph type="body" sz="quarter" idx="13" hasCustomPrompt="1"/>
          </p:nvPr>
        </p:nvSpPr>
        <p:spPr>
          <a:xfrm>
            <a:off x="6428740" y="6580045"/>
            <a:ext cx="2009085"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dirty="0"/>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7405" y="273260"/>
            <a:ext cx="2306594" cy="723518"/>
          </a:xfrm>
          <a:prstGeom prst="rect">
            <a:avLst/>
          </a:prstGeom>
        </p:spPr>
      </p:pic>
    </p:spTree>
    <p:extLst>
      <p:ext uri="{BB962C8B-B14F-4D97-AF65-F5344CB8AC3E}">
        <p14:creationId xmlns:p14="http://schemas.microsoft.com/office/powerpoint/2010/main" val="97696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908800"/>
          </a:xfrm>
          <a:prstGeom prst="rect">
            <a:avLst/>
          </a:prstGeom>
        </p:spPr>
      </p:pic>
      <p:sp>
        <p:nvSpPr>
          <p:cNvPr id="2" name="Title Placeholder 1"/>
          <p:cNvSpPr>
            <a:spLocks noGrp="1"/>
          </p:cNvSpPr>
          <p:nvPr>
            <p:ph type="title"/>
          </p:nvPr>
        </p:nvSpPr>
        <p:spPr>
          <a:xfrm>
            <a:off x="501325" y="365127"/>
            <a:ext cx="6397183" cy="65344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01325" y="1145894"/>
            <a:ext cx="8284456" cy="50310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29381" y="6498993"/>
            <a:ext cx="5577840" cy="390124"/>
          </a:xfrm>
          <a:prstGeom prst="rect">
            <a:avLst/>
          </a:prstGeom>
        </p:spPr>
        <p:txBody>
          <a:bodyPr vert="horz" lIns="91440" tIns="45720" rIns="91440" bIns="45720" rtlCol="0" anchor="ctr"/>
          <a:lstStyle>
            <a:lvl1pPr algn="l">
              <a:defRPr sz="1000">
                <a:solidFill>
                  <a:schemeClr val="accent3"/>
                </a:solidFill>
                <a:latin typeface="Calibri" panose="020F0502020204030204" pitchFamily="34" charset="0"/>
              </a:defRPr>
            </a:lvl1pPr>
          </a:lstStyle>
          <a:p>
            <a:r>
              <a:rPr lang="en-US" dirty="0"/>
              <a:t>www.synapse-energy.com  |  ©2021 Synapse Energy Economics Inc. All rights reserved.</a:t>
            </a:r>
          </a:p>
        </p:txBody>
      </p:sp>
      <p:sp>
        <p:nvSpPr>
          <p:cNvPr id="6" name="Slide Number Placeholder 5"/>
          <p:cNvSpPr>
            <a:spLocks noGrp="1"/>
          </p:cNvSpPr>
          <p:nvPr>
            <p:ph type="sldNum" sz="quarter" idx="4"/>
          </p:nvPr>
        </p:nvSpPr>
        <p:spPr>
          <a:xfrm>
            <a:off x="8247017" y="6498992"/>
            <a:ext cx="395222" cy="393192"/>
          </a:xfrm>
          <a:prstGeom prst="rect">
            <a:avLst/>
          </a:prstGeom>
        </p:spPr>
        <p:txBody>
          <a:bodyPr vert="horz" lIns="91440" tIns="45720" rIns="91440" bIns="45720" rtlCol="0" anchor="ctr"/>
          <a:lstStyle>
            <a:lvl1pPr algn="r">
              <a:defRPr sz="1000">
                <a:solidFill>
                  <a:schemeClr val="accent3"/>
                </a:solidFill>
                <a:latin typeface="Calibri" panose="020F0502020204030204" pitchFamily="34" charset="0"/>
              </a:defRPr>
            </a:lvl1pPr>
          </a:lstStyle>
          <a:p>
            <a:fld id="{1B79225A-044F-47AC-A466-ADAA88F41AF1}" type="slidenum">
              <a:rPr lang="en-US" smtClean="0"/>
              <a:pPr/>
              <a:t>‹#›</a:t>
            </a:fld>
            <a:endParaRPr lang="en-US" dirty="0"/>
          </a:p>
        </p:txBody>
      </p:sp>
    </p:spTree>
    <p:extLst>
      <p:ext uri="{BB962C8B-B14F-4D97-AF65-F5344CB8AC3E}">
        <p14:creationId xmlns:p14="http://schemas.microsoft.com/office/powerpoint/2010/main" val="3069191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4" r:id="rId4"/>
    <p:sldLayoutId id="2147483665" r:id="rId5"/>
    <p:sldLayoutId id="2147483663" r:id="rId6"/>
    <p:sldLayoutId id="2147483664" r:id="rId7"/>
    <p:sldLayoutId id="2147483675" r:id="rId8"/>
    <p:sldLayoutId id="2147483666" r:id="rId9"/>
    <p:sldLayoutId id="2147483676" r:id="rId10"/>
  </p:sldLayoutIdLst>
  <p:hf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71450" indent="-171450" algn="l" defTabSz="914400" rtl="0" eaLnBrk="1" latinLnBrk="0" hangingPunct="1">
        <a:lnSpc>
          <a:spcPts val="26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514350" indent="-17145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971550" indent="-17145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42875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82880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hyperlink" Target="http://www.nationalenergyscreening.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 for Interactive Effects: </a:t>
            </a:r>
            <a:br>
              <a:rPr lang="en-US" dirty="0"/>
            </a:br>
            <a:r>
              <a:rPr lang="en-US" sz="2000" dirty="0"/>
              <a:t>Assessing the Cost-Effectiveness of Integrated Distributed Energy Resources</a:t>
            </a:r>
            <a:endParaRPr lang="en-US" dirty="0"/>
          </a:p>
        </p:txBody>
      </p:sp>
      <p:sp>
        <p:nvSpPr>
          <p:cNvPr id="3" name="Subtitle 2"/>
          <p:cNvSpPr>
            <a:spLocks noGrp="1"/>
          </p:cNvSpPr>
          <p:nvPr>
            <p:ph type="subTitle" idx="1"/>
          </p:nvPr>
        </p:nvSpPr>
        <p:spPr/>
        <p:txBody>
          <a:bodyPr/>
          <a:lstStyle/>
          <a:p>
            <a:r>
              <a:rPr lang="en-US" dirty="0"/>
              <a:t>Presented at the 2021 National Conference on Energy Efficiency as a Resource</a:t>
            </a:r>
          </a:p>
        </p:txBody>
      </p:sp>
      <p:sp>
        <p:nvSpPr>
          <p:cNvPr id="4" name="Footer Placeholder 3"/>
          <p:cNvSpPr>
            <a:spLocks noGrp="1"/>
          </p:cNvSpPr>
          <p:nvPr>
            <p:ph type="ftr" sz="quarter" idx="11"/>
          </p:nvPr>
        </p:nvSpPr>
        <p:spPr/>
        <p:txBody>
          <a:bodyPr/>
          <a:lstStyle/>
          <a:p>
            <a:r>
              <a:rPr lang="en-US" dirty="0"/>
              <a:t>www.synapse-energy.com  |  ©2021 Synapse Energy Economics Inc. All rights reserved.</a:t>
            </a:r>
          </a:p>
        </p:txBody>
      </p:sp>
      <p:sp>
        <p:nvSpPr>
          <p:cNvPr id="5" name="Slide Number Placeholder 4"/>
          <p:cNvSpPr>
            <a:spLocks noGrp="1"/>
          </p:cNvSpPr>
          <p:nvPr>
            <p:ph type="sldNum" sz="quarter" idx="4294967295"/>
          </p:nvPr>
        </p:nvSpPr>
        <p:spPr>
          <a:xfrm>
            <a:off x="9399270" y="6458672"/>
            <a:ext cx="419433" cy="393192"/>
          </a:xfrm>
        </p:spPr>
        <p:txBody>
          <a:bodyPr/>
          <a:lstStyle/>
          <a:p>
            <a:fld id="{1B79225A-044F-47AC-A466-ADAA88F41AF1}" type="slidenum">
              <a:rPr lang="en-US" smtClean="0"/>
              <a:pPr/>
              <a:t>1</a:t>
            </a:fld>
            <a:endParaRPr lang="en-US" dirty="0"/>
          </a:p>
        </p:txBody>
      </p:sp>
      <p:sp>
        <p:nvSpPr>
          <p:cNvPr id="6" name="Text Placeholder 5"/>
          <p:cNvSpPr>
            <a:spLocks noGrp="1"/>
          </p:cNvSpPr>
          <p:nvPr>
            <p:ph type="body" sz="quarter" idx="14"/>
          </p:nvPr>
        </p:nvSpPr>
        <p:spPr/>
        <p:txBody>
          <a:bodyPr/>
          <a:lstStyle/>
          <a:p>
            <a:r>
              <a:rPr lang="en-US" dirty="0"/>
              <a:t>October 27, 2021</a:t>
            </a:r>
          </a:p>
        </p:txBody>
      </p:sp>
      <p:sp>
        <p:nvSpPr>
          <p:cNvPr id="7" name="Text Placeholder 6"/>
          <p:cNvSpPr>
            <a:spLocks noGrp="1"/>
          </p:cNvSpPr>
          <p:nvPr>
            <p:ph type="body" sz="quarter" idx="15"/>
          </p:nvPr>
        </p:nvSpPr>
        <p:spPr/>
        <p:txBody>
          <a:bodyPr/>
          <a:lstStyle/>
          <a:p>
            <a:r>
              <a:rPr lang="en-US" dirty="0"/>
              <a:t>Courtney Lane</a:t>
            </a:r>
          </a:p>
        </p:txBody>
      </p:sp>
    </p:spTree>
    <p:extLst>
      <p:ext uri="{BB962C8B-B14F-4D97-AF65-F5344CB8AC3E}">
        <p14:creationId xmlns:p14="http://schemas.microsoft.com/office/powerpoint/2010/main" val="7988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8367C-1CFC-4576-8505-C499ED9B7768}"/>
              </a:ext>
            </a:extLst>
          </p:cNvPr>
          <p:cNvSpPr/>
          <p:nvPr/>
        </p:nvSpPr>
        <p:spPr>
          <a:xfrm>
            <a:off x="4299996" y="1221156"/>
            <a:ext cx="3868340" cy="1779925"/>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a:t>NSPM for DERs: Contents</a:t>
            </a:r>
          </a:p>
        </p:txBody>
      </p:sp>
      <p:sp>
        <p:nvSpPr>
          <p:cNvPr id="4" name="Content Placeholder 3"/>
          <p:cNvSpPr>
            <a:spLocks noGrp="1"/>
          </p:cNvSpPr>
          <p:nvPr>
            <p:ph sz="half" idx="1"/>
          </p:nvPr>
        </p:nvSpPr>
        <p:spPr>
          <a:xfrm>
            <a:off x="501325" y="1233241"/>
            <a:ext cx="3868340" cy="5352117"/>
          </a:xfrm>
        </p:spPr>
        <p:txBody>
          <a:bodyPr>
            <a:normAutofit fontScale="25000" lnSpcReduction="20000"/>
          </a:bodyPr>
          <a:lstStyle/>
          <a:p>
            <a:pPr marL="0" indent="0">
              <a:lnSpc>
                <a:spcPct val="110000"/>
              </a:lnSpc>
              <a:spcBef>
                <a:spcPts val="600"/>
              </a:spcBef>
              <a:buNone/>
            </a:pPr>
            <a:r>
              <a:rPr lang="en-US" sz="8000" b="1" dirty="0"/>
              <a:t>Executive Summary</a:t>
            </a:r>
          </a:p>
          <a:p>
            <a:pPr marL="548640" indent="-365760">
              <a:lnSpc>
                <a:spcPct val="110000"/>
              </a:lnSpc>
              <a:spcBef>
                <a:spcPts val="600"/>
              </a:spcBef>
              <a:buFont typeface="+mj-lt"/>
              <a:buAutoNum type="arabicPeriod"/>
            </a:pPr>
            <a:r>
              <a:rPr lang="en-US" sz="8000" dirty="0"/>
              <a:t>Introduction</a:t>
            </a:r>
          </a:p>
          <a:p>
            <a:pPr marL="0" indent="0">
              <a:lnSpc>
                <a:spcPct val="110000"/>
              </a:lnSpc>
              <a:spcBef>
                <a:spcPts val="600"/>
              </a:spcBef>
              <a:buNone/>
            </a:pPr>
            <a:r>
              <a:rPr lang="en-US" sz="8000" b="1" dirty="0"/>
              <a:t>Part I:  BCA Framework</a:t>
            </a:r>
          </a:p>
          <a:p>
            <a:pPr marL="548640" indent="-365760">
              <a:lnSpc>
                <a:spcPct val="110000"/>
              </a:lnSpc>
              <a:spcBef>
                <a:spcPts val="600"/>
              </a:spcBef>
              <a:buFont typeface="+mj-lt"/>
              <a:buAutoNum type="arabicPeriod" startAt="2"/>
            </a:pPr>
            <a:r>
              <a:rPr lang="en-US" sz="8000" dirty="0"/>
              <a:t>Principles</a:t>
            </a:r>
          </a:p>
          <a:p>
            <a:pPr marL="548640" indent="-365760">
              <a:lnSpc>
                <a:spcPct val="110000"/>
              </a:lnSpc>
              <a:spcBef>
                <a:spcPts val="600"/>
              </a:spcBef>
              <a:buFont typeface="+mj-lt"/>
              <a:buAutoNum type="arabicPeriod" startAt="2"/>
            </a:pPr>
            <a:r>
              <a:rPr lang="en-US" sz="8000" dirty="0"/>
              <a:t>Developing BCA Tests</a:t>
            </a:r>
          </a:p>
          <a:p>
            <a:pPr marL="0" indent="0">
              <a:lnSpc>
                <a:spcPct val="110000"/>
              </a:lnSpc>
              <a:spcBef>
                <a:spcPts val="600"/>
              </a:spcBef>
              <a:buNone/>
            </a:pPr>
            <a:r>
              <a:rPr lang="en-US" sz="8000" b="1" dirty="0"/>
              <a:t>Part II:  DER Benefits and Costs</a:t>
            </a:r>
          </a:p>
          <a:p>
            <a:pPr marL="548640" indent="-365760">
              <a:lnSpc>
                <a:spcPct val="110000"/>
              </a:lnSpc>
              <a:spcBef>
                <a:spcPts val="600"/>
              </a:spcBef>
              <a:buFont typeface="+mj-lt"/>
              <a:buAutoNum type="arabicPeriod" startAt="4"/>
            </a:pPr>
            <a:r>
              <a:rPr lang="en-US" sz="8000" dirty="0"/>
              <a:t>DER Benefits and Costs</a:t>
            </a:r>
          </a:p>
          <a:p>
            <a:pPr marL="548640" indent="-365760">
              <a:lnSpc>
                <a:spcPct val="110000"/>
              </a:lnSpc>
              <a:spcBef>
                <a:spcPts val="600"/>
              </a:spcBef>
              <a:buFont typeface="+mj-lt"/>
              <a:buAutoNum type="arabicPeriod" startAt="4"/>
            </a:pPr>
            <a:r>
              <a:rPr lang="en-US" sz="8000" dirty="0"/>
              <a:t>Cross-Cutting Issues</a:t>
            </a:r>
          </a:p>
          <a:p>
            <a:pPr marL="0" indent="0">
              <a:lnSpc>
                <a:spcPct val="110000"/>
              </a:lnSpc>
              <a:spcBef>
                <a:spcPts val="600"/>
              </a:spcBef>
              <a:buNone/>
            </a:pPr>
            <a:r>
              <a:rPr lang="en-US" sz="8000" b="1" dirty="0"/>
              <a:t>Part III:  BCA for Specific DERs</a:t>
            </a:r>
          </a:p>
          <a:p>
            <a:pPr marL="548640" indent="-365760">
              <a:lnSpc>
                <a:spcPct val="110000"/>
              </a:lnSpc>
              <a:spcBef>
                <a:spcPts val="600"/>
              </a:spcBef>
              <a:buFont typeface="+mj-lt"/>
              <a:buAutoNum type="arabicPeriod" startAt="6"/>
            </a:pPr>
            <a:r>
              <a:rPr lang="en-US" sz="8000" dirty="0"/>
              <a:t>Energy Efficiency</a:t>
            </a:r>
          </a:p>
          <a:p>
            <a:pPr marL="548640" indent="-365760">
              <a:lnSpc>
                <a:spcPct val="110000"/>
              </a:lnSpc>
              <a:spcBef>
                <a:spcPts val="600"/>
              </a:spcBef>
              <a:buFont typeface="+mj-lt"/>
              <a:buAutoNum type="arabicPeriod" startAt="6"/>
            </a:pPr>
            <a:r>
              <a:rPr lang="en-US" sz="8000" dirty="0"/>
              <a:t>Demand Response</a:t>
            </a:r>
          </a:p>
          <a:p>
            <a:pPr marL="548640" indent="-365760">
              <a:lnSpc>
                <a:spcPct val="110000"/>
              </a:lnSpc>
              <a:spcBef>
                <a:spcPts val="600"/>
              </a:spcBef>
              <a:buFont typeface="+mj-lt"/>
              <a:buAutoNum type="arabicPeriod" startAt="6"/>
            </a:pPr>
            <a:r>
              <a:rPr lang="en-US" sz="8000" dirty="0"/>
              <a:t>Distributed Generation</a:t>
            </a:r>
          </a:p>
          <a:p>
            <a:pPr marL="548640" indent="-365760">
              <a:lnSpc>
                <a:spcPct val="110000"/>
              </a:lnSpc>
              <a:spcBef>
                <a:spcPts val="600"/>
              </a:spcBef>
              <a:buFont typeface="+mj-lt"/>
              <a:buAutoNum type="arabicPeriod" startAt="6"/>
            </a:pPr>
            <a:r>
              <a:rPr lang="en-US" sz="8000" dirty="0"/>
              <a:t>Distributed Storage</a:t>
            </a:r>
          </a:p>
          <a:p>
            <a:pPr marL="548640" indent="-365760">
              <a:lnSpc>
                <a:spcPct val="110000"/>
              </a:lnSpc>
              <a:spcBef>
                <a:spcPts val="600"/>
              </a:spcBef>
              <a:buFont typeface="+mj-lt"/>
              <a:buAutoNum type="arabicPeriod" startAt="6"/>
            </a:pPr>
            <a:r>
              <a:rPr lang="en-US" sz="8000" dirty="0"/>
              <a:t>Electrification</a:t>
            </a:r>
          </a:p>
          <a:p>
            <a:pPr marL="571500">
              <a:buFont typeface="+mj-lt"/>
              <a:buAutoNum type="arabicPeriod" startAt="6"/>
            </a:pPr>
            <a:endParaRPr lang="en-US" sz="1800" dirty="0"/>
          </a:p>
          <a:p>
            <a:pPr marL="514350" indent="-285750">
              <a:buFont typeface="+mj-lt"/>
              <a:buAutoNum type="arabicPeriod" startAt="6"/>
            </a:pPr>
            <a:endParaRPr lang="en-US" sz="1800" dirty="0"/>
          </a:p>
          <a:p>
            <a:pPr marL="514350" indent="-285750">
              <a:buFont typeface="+mj-lt"/>
              <a:buAutoNum type="arabicPeriod" startAt="6"/>
            </a:pPr>
            <a:endParaRPr lang="en-US" sz="1800" dirty="0"/>
          </a:p>
          <a:p>
            <a:pPr marL="0" indent="0">
              <a:buNone/>
            </a:pPr>
            <a:endParaRPr lang="en-US" dirty="0"/>
          </a:p>
        </p:txBody>
      </p:sp>
      <p:sp>
        <p:nvSpPr>
          <p:cNvPr id="6" name="Content Placeholder 5"/>
          <p:cNvSpPr>
            <a:spLocks noGrp="1"/>
          </p:cNvSpPr>
          <p:nvPr>
            <p:ph sz="half" idx="2"/>
          </p:nvPr>
        </p:nvSpPr>
        <p:spPr>
          <a:xfrm>
            <a:off x="4369665" y="1233241"/>
            <a:ext cx="4377348" cy="5438147"/>
          </a:xfrm>
        </p:spPr>
        <p:txBody>
          <a:bodyPr>
            <a:normAutofit fontScale="25000" lnSpcReduction="20000"/>
          </a:bodyPr>
          <a:lstStyle/>
          <a:p>
            <a:pPr marL="228600" indent="-228600">
              <a:lnSpc>
                <a:spcPct val="110000"/>
              </a:lnSpc>
              <a:spcBef>
                <a:spcPts val="600"/>
              </a:spcBef>
              <a:buNone/>
            </a:pPr>
            <a:r>
              <a:rPr lang="en-US" sz="8000" b="1" dirty="0"/>
              <a:t>Part IV:  BCA for Multiple DERs</a:t>
            </a:r>
          </a:p>
          <a:p>
            <a:pPr marL="548640" indent="-365760">
              <a:lnSpc>
                <a:spcPct val="110000"/>
              </a:lnSpc>
              <a:spcBef>
                <a:spcPts val="600"/>
              </a:spcBef>
              <a:buFont typeface="+mj-lt"/>
              <a:buAutoNum type="arabicPeriod" startAt="11"/>
            </a:pPr>
            <a:r>
              <a:rPr lang="en-US" sz="8000" dirty="0"/>
              <a:t>Multiple On-Site DERs</a:t>
            </a:r>
          </a:p>
          <a:p>
            <a:pPr marL="548640" indent="-365760">
              <a:lnSpc>
                <a:spcPct val="110000"/>
              </a:lnSpc>
              <a:spcBef>
                <a:spcPts val="600"/>
              </a:spcBef>
              <a:buFont typeface="+mj-lt"/>
              <a:buAutoNum type="arabicPeriod" startAt="11"/>
            </a:pPr>
            <a:r>
              <a:rPr lang="en-US" sz="8000" dirty="0"/>
              <a:t>Non-Wires Solutions</a:t>
            </a:r>
          </a:p>
          <a:p>
            <a:pPr marL="548640" indent="-365760">
              <a:lnSpc>
                <a:spcPct val="110000"/>
              </a:lnSpc>
              <a:spcBef>
                <a:spcPts val="600"/>
              </a:spcBef>
              <a:buFont typeface="+mj-lt"/>
              <a:buAutoNum type="arabicPeriod" startAt="11"/>
            </a:pPr>
            <a:r>
              <a:rPr lang="en-US" sz="8000" dirty="0"/>
              <a:t>System-Wide DER Portfolios</a:t>
            </a:r>
          </a:p>
          <a:p>
            <a:pPr marL="548640" indent="-365760">
              <a:lnSpc>
                <a:spcPct val="110000"/>
              </a:lnSpc>
              <a:spcBef>
                <a:spcPts val="600"/>
              </a:spcBef>
              <a:buFont typeface="+mj-lt"/>
              <a:buAutoNum type="arabicPeriod" startAt="11"/>
            </a:pPr>
            <a:r>
              <a:rPr lang="en-US" sz="8000" dirty="0"/>
              <a:t>Dynamic System Planning</a:t>
            </a:r>
          </a:p>
          <a:p>
            <a:pPr marL="285750" indent="-285750">
              <a:lnSpc>
                <a:spcPct val="110000"/>
              </a:lnSpc>
              <a:spcBef>
                <a:spcPts val="600"/>
              </a:spcBef>
              <a:buNone/>
            </a:pPr>
            <a:r>
              <a:rPr lang="en-US" sz="8000" b="1" dirty="0"/>
              <a:t>Appendices</a:t>
            </a:r>
          </a:p>
          <a:p>
            <a:pPr marL="548640" indent="-365760">
              <a:lnSpc>
                <a:spcPct val="110000"/>
              </a:lnSpc>
              <a:spcBef>
                <a:spcPts val="600"/>
              </a:spcBef>
              <a:buFont typeface="+mj-lt"/>
              <a:buAutoNum type="alphaUcPeriod"/>
            </a:pPr>
            <a:r>
              <a:rPr lang="en-US" sz="8000" dirty="0"/>
              <a:t>Rate Impacts</a:t>
            </a:r>
          </a:p>
          <a:p>
            <a:pPr marL="548640" indent="-365760">
              <a:lnSpc>
                <a:spcPct val="110000"/>
              </a:lnSpc>
              <a:spcBef>
                <a:spcPts val="600"/>
              </a:spcBef>
              <a:buFont typeface="+mj-lt"/>
              <a:buAutoNum type="alphaUcPeriod"/>
            </a:pPr>
            <a:r>
              <a:rPr lang="en-US" sz="8000" dirty="0"/>
              <a:t>Template NSPM Tables</a:t>
            </a:r>
          </a:p>
          <a:p>
            <a:pPr marL="548640" indent="-365760">
              <a:lnSpc>
                <a:spcPct val="110000"/>
              </a:lnSpc>
              <a:spcBef>
                <a:spcPts val="600"/>
              </a:spcBef>
              <a:buFont typeface="+mj-lt"/>
              <a:buAutoNum type="alphaUcPeriod"/>
            </a:pPr>
            <a:r>
              <a:rPr lang="en-US" sz="8000" dirty="0"/>
              <a:t>Approaches to Quantifying Impacts</a:t>
            </a:r>
          </a:p>
          <a:p>
            <a:pPr marL="548640" indent="-365760">
              <a:lnSpc>
                <a:spcPct val="110000"/>
              </a:lnSpc>
              <a:spcBef>
                <a:spcPts val="600"/>
              </a:spcBef>
              <a:buFont typeface="+mj-lt"/>
              <a:buAutoNum type="alphaUcPeriod"/>
            </a:pPr>
            <a:r>
              <a:rPr lang="en-US" sz="8000" dirty="0"/>
              <a:t>Presenting BCA Results</a:t>
            </a:r>
          </a:p>
          <a:p>
            <a:pPr marL="548640" indent="-365760">
              <a:lnSpc>
                <a:spcPct val="110000"/>
              </a:lnSpc>
              <a:spcBef>
                <a:spcPts val="600"/>
              </a:spcBef>
              <a:buFont typeface="+mj-lt"/>
              <a:buAutoNum type="alphaUcPeriod"/>
            </a:pPr>
            <a:r>
              <a:rPr lang="en-US" sz="8000" dirty="0"/>
              <a:t>Traditional Cost-Effectiveness Tests</a:t>
            </a:r>
          </a:p>
          <a:p>
            <a:pPr marL="548640" indent="-365760">
              <a:lnSpc>
                <a:spcPct val="110000"/>
              </a:lnSpc>
              <a:spcBef>
                <a:spcPts val="600"/>
              </a:spcBef>
              <a:buFont typeface="+mj-lt"/>
              <a:buAutoNum type="alphaUcPeriod"/>
            </a:pPr>
            <a:r>
              <a:rPr lang="en-US" sz="8000" dirty="0"/>
              <a:t>Transfer Payments</a:t>
            </a:r>
          </a:p>
          <a:p>
            <a:pPr marL="548640" indent="-365760">
              <a:lnSpc>
                <a:spcPct val="110000"/>
              </a:lnSpc>
              <a:spcBef>
                <a:spcPts val="600"/>
              </a:spcBef>
              <a:buFont typeface="+mj-lt"/>
              <a:buAutoNum type="alphaUcPeriod"/>
            </a:pPr>
            <a:r>
              <a:rPr lang="en-US" sz="8000" dirty="0"/>
              <a:t>Discount Rates</a:t>
            </a:r>
          </a:p>
          <a:p>
            <a:pPr marL="548640" indent="-365760">
              <a:lnSpc>
                <a:spcPct val="110000"/>
              </a:lnSpc>
              <a:spcBef>
                <a:spcPts val="600"/>
              </a:spcBef>
              <a:buFont typeface="+mj-lt"/>
              <a:buAutoNum type="alphaUcPeriod"/>
            </a:pPr>
            <a:r>
              <a:rPr lang="en-US" sz="8000" dirty="0"/>
              <a:t>Additional EE Guidance</a:t>
            </a:r>
          </a:p>
        </p:txBody>
      </p:sp>
      <p:sp>
        <p:nvSpPr>
          <p:cNvPr id="7" name="Slide Number Placeholder 1">
            <a:extLst>
              <a:ext uri="{FF2B5EF4-FFF2-40B4-BE49-F238E27FC236}">
                <a16:creationId xmlns:a16="http://schemas.microsoft.com/office/drawing/2014/main" id="{11FBB8E4-2111-4426-8FF0-E86AB236AD6D}"/>
              </a:ext>
            </a:extLst>
          </p:cNvPr>
          <p:cNvSpPr>
            <a:spLocks noGrp="1"/>
          </p:cNvSpPr>
          <p:nvPr>
            <p:ph type="sldNum" sz="quarter" idx="12"/>
          </p:nvPr>
        </p:nvSpPr>
        <p:spPr/>
        <p:txBody>
          <a:bodyPr/>
          <a:lstStyle/>
          <a:p>
            <a:fld id="{1B79225A-044F-47AC-A466-ADAA88F41AF1}" type="slidenum">
              <a:rPr lang="en-US" smtClean="0"/>
              <a:pPr/>
              <a:t>10</a:t>
            </a:fld>
            <a:endParaRPr lang="en-US" dirty="0"/>
          </a:p>
        </p:txBody>
      </p:sp>
      <p:sp>
        <p:nvSpPr>
          <p:cNvPr id="11" name="Footer Placeholder 4">
            <a:extLst>
              <a:ext uri="{FF2B5EF4-FFF2-40B4-BE49-F238E27FC236}">
                <a16:creationId xmlns:a16="http://schemas.microsoft.com/office/drawing/2014/main" id="{C57D0869-A4F3-4A90-AA9E-0797446EE670}"/>
              </a:ext>
            </a:extLst>
          </p:cNvPr>
          <p:cNvSpPr>
            <a:spLocks noGrp="1"/>
          </p:cNvSpPr>
          <p:nvPr>
            <p:ph type="ftr" sz="quarter" idx="11"/>
          </p:nvPr>
        </p:nvSpPr>
        <p:spPr>
          <a:xfrm>
            <a:off x="572445" y="6502060"/>
            <a:ext cx="5577840" cy="390124"/>
          </a:xfrm>
        </p:spPr>
        <p:txBody>
          <a:bodyPr/>
          <a:lstStyle/>
          <a:p>
            <a:r>
              <a:rPr lang="en-US" dirty="0"/>
              <a:t>www.synapse-energy.com  |  ©2021 Synapse Energy Economics Inc. All rights reserved.</a:t>
            </a:r>
          </a:p>
        </p:txBody>
      </p:sp>
      <p:sp>
        <p:nvSpPr>
          <p:cNvPr id="8" name="Text Placeholder 11">
            <a:extLst>
              <a:ext uri="{FF2B5EF4-FFF2-40B4-BE49-F238E27FC236}">
                <a16:creationId xmlns:a16="http://schemas.microsoft.com/office/drawing/2014/main" id="{7D9D4185-36DA-4F85-A2E4-9D069DD284FB}"/>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Tree>
    <p:extLst>
      <p:ext uri="{BB962C8B-B14F-4D97-AF65-F5344CB8AC3E}">
        <p14:creationId xmlns:p14="http://schemas.microsoft.com/office/powerpoint/2010/main" val="410496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8F57-0561-49B5-9524-A011359212D1}"/>
              </a:ext>
            </a:extLst>
          </p:cNvPr>
          <p:cNvSpPr>
            <a:spLocks noGrp="1"/>
          </p:cNvSpPr>
          <p:nvPr>
            <p:ph type="title"/>
          </p:nvPr>
        </p:nvSpPr>
        <p:spPr/>
        <p:txBody>
          <a:bodyPr>
            <a:normAutofit/>
          </a:bodyPr>
          <a:lstStyle/>
          <a:p>
            <a:r>
              <a:rPr lang="en-US" sz="2800" b="1" dirty="0"/>
              <a:t>NSPM for DERs: Multi-DER Chapters </a:t>
            </a:r>
            <a:endParaRPr lang="en-US" dirty="0"/>
          </a:p>
        </p:txBody>
      </p:sp>
      <p:sp>
        <p:nvSpPr>
          <p:cNvPr id="11" name="Text Placeholder 10">
            <a:extLst>
              <a:ext uri="{FF2B5EF4-FFF2-40B4-BE49-F238E27FC236}">
                <a16:creationId xmlns:a16="http://schemas.microsoft.com/office/drawing/2014/main" id="{A44059D9-22B0-6646-B530-DACA9E6E9777}"/>
              </a:ext>
            </a:extLst>
          </p:cNvPr>
          <p:cNvSpPr>
            <a:spLocks noGrp="1"/>
          </p:cNvSpPr>
          <p:nvPr>
            <p:ph type="body" idx="1"/>
          </p:nvPr>
        </p:nvSpPr>
        <p:spPr>
          <a:xfrm>
            <a:off x="573918" y="1065362"/>
            <a:ext cx="3868340" cy="823912"/>
          </a:xfrm>
        </p:spPr>
        <p:txBody>
          <a:bodyPr>
            <a:normAutofit/>
          </a:bodyPr>
          <a:lstStyle/>
          <a:p>
            <a:r>
              <a:rPr lang="en-US" sz="2800" dirty="0">
                <a:solidFill>
                  <a:schemeClr val="tx2"/>
                </a:solidFill>
              </a:rPr>
              <a:t>Chapters:</a:t>
            </a:r>
          </a:p>
        </p:txBody>
      </p:sp>
      <p:sp>
        <p:nvSpPr>
          <p:cNvPr id="9" name="Content Placeholder 8">
            <a:extLst>
              <a:ext uri="{FF2B5EF4-FFF2-40B4-BE49-F238E27FC236}">
                <a16:creationId xmlns:a16="http://schemas.microsoft.com/office/drawing/2014/main" id="{EF5E83A2-85C7-334C-89E3-F7CED85D21ED}"/>
              </a:ext>
            </a:extLst>
          </p:cNvPr>
          <p:cNvSpPr>
            <a:spLocks noGrp="1"/>
          </p:cNvSpPr>
          <p:nvPr>
            <p:ph sz="half" idx="2"/>
          </p:nvPr>
        </p:nvSpPr>
        <p:spPr>
          <a:xfrm>
            <a:off x="501325" y="1987257"/>
            <a:ext cx="4013526" cy="4231390"/>
          </a:xfrm>
        </p:spPr>
        <p:txBody>
          <a:bodyPr>
            <a:normAutofit fontScale="92500" lnSpcReduction="20000"/>
          </a:bodyPr>
          <a:lstStyle/>
          <a:p>
            <a:pPr>
              <a:lnSpc>
                <a:spcPct val="120000"/>
              </a:lnSpc>
              <a:spcBef>
                <a:spcPts val="0"/>
              </a:spcBef>
            </a:pPr>
            <a:r>
              <a:rPr lang="en-US" u="sng" dirty="0"/>
              <a:t>Multiple on-site DER types:</a:t>
            </a:r>
            <a:br>
              <a:rPr lang="en-US" dirty="0"/>
            </a:br>
            <a:r>
              <a:rPr lang="en-US" dirty="0"/>
              <a:t>such as grid-integrated efficient buildings (GEBs)</a:t>
            </a:r>
          </a:p>
          <a:p>
            <a:pPr>
              <a:lnSpc>
                <a:spcPct val="120000"/>
              </a:lnSpc>
            </a:pPr>
            <a:r>
              <a:rPr lang="en-US" u="sng" dirty="0"/>
              <a:t>Non-Wires solutions (NWS):</a:t>
            </a:r>
            <a:r>
              <a:rPr lang="en-US" dirty="0"/>
              <a:t> multiple DER types in a specific geographic location</a:t>
            </a:r>
          </a:p>
          <a:p>
            <a:pPr>
              <a:lnSpc>
                <a:spcPct val="120000"/>
              </a:lnSpc>
            </a:pPr>
            <a:r>
              <a:rPr lang="en-US" u="sng" dirty="0"/>
              <a:t>System-Wide DER Portfolios:</a:t>
            </a:r>
            <a:r>
              <a:rPr lang="en-US" dirty="0"/>
              <a:t> multiple DER types across a </a:t>
            </a:r>
            <a:br>
              <a:rPr lang="en-US" dirty="0"/>
            </a:br>
            <a:r>
              <a:rPr lang="en-US" dirty="0"/>
              <a:t>utility service territory</a:t>
            </a:r>
          </a:p>
          <a:p>
            <a:pPr>
              <a:lnSpc>
                <a:spcPct val="120000"/>
              </a:lnSpc>
            </a:pPr>
            <a:r>
              <a:rPr lang="en-US" u="sng" dirty="0"/>
              <a:t>Dynamic system planning:</a:t>
            </a:r>
            <a:r>
              <a:rPr lang="en-US" dirty="0"/>
              <a:t> practices that can be used to optimize DERs and alternative resources (IDP, IRP)</a:t>
            </a:r>
          </a:p>
        </p:txBody>
      </p:sp>
      <p:sp>
        <p:nvSpPr>
          <p:cNvPr id="12" name="Text Placeholder 11">
            <a:extLst>
              <a:ext uri="{FF2B5EF4-FFF2-40B4-BE49-F238E27FC236}">
                <a16:creationId xmlns:a16="http://schemas.microsoft.com/office/drawing/2014/main" id="{5A350A5D-D274-2B4B-B0E4-DF96AA239B54}"/>
              </a:ext>
            </a:extLst>
          </p:cNvPr>
          <p:cNvSpPr>
            <a:spLocks noGrp="1"/>
          </p:cNvSpPr>
          <p:nvPr>
            <p:ph type="body" sz="quarter" idx="3"/>
          </p:nvPr>
        </p:nvSpPr>
        <p:spPr>
          <a:xfrm>
            <a:off x="4754848" y="1181622"/>
            <a:ext cx="4103335" cy="706800"/>
          </a:xfrm>
        </p:spPr>
        <p:txBody>
          <a:bodyPr>
            <a:normAutofit/>
          </a:bodyPr>
          <a:lstStyle/>
          <a:p>
            <a:r>
              <a:rPr lang="en-US" sz="2800" dirty="0">
                <a:solidFill>
                  <a:schemeClr val="tx2"/>
                </a:solidFill>
              </a:rPr>
              <a:t>Content in each Chapter:</a:t>
            </a:r>
          </a:p>
        </p:txBody>
      </p:sp>
      <p:sp>
        <p:nvSpPr>
          <p:cNvPr id="13" name="Content Placeholder 12">
            <a:extLst>
              <a:ext uri="{FF2B5EF4-FFF2-40B4-BE49-F238E27FC236}">
                <a16:creationId xmlns:a16="http://schemas.microsoft.com/office/drawing/2014/main" id="{C72DD520-8C84-1340-9476-07FC07F48116}"/>
              </a:ext>
            </a:extLst>
          </p:cNvPr>
          <p:cNvSpPr>
            <a:spLocks noGrp="1"/>
          </p:cNvSpPr>
          <p:nvPr>
            <p:ph sz="quarter" idx="4"/>
          </p:nvPr>
        </p:nvSpPr>
        <p:spPr>
          <a:xfrm>
            <a:off x="4754848" y="2071637"/>
            <a:ext cx="3887391" cy="4231390"/>
          </a:xfrm>
        </p:spPr>
        <p:txBody>
          <a:bodyPr>
            <a:noAutofit/>
          </a:bodyPr>
          <a:lstStyle/>
          <a:p>
            <a:pPr>
              <a:lnSpc>
                <a:spcPct val="100000"/>
              </a:lnSpc>
              <a:spcBef>
                <a:spcPts val="0"/>
              </a:spcBef>
              <a:spcAft>
                <a:spcPts val="600"/>
              </a:spcAft>
            </a:pPr>
            <a:r>
              <a:rPr lang="en-US" dirty="0"/>
              <a:t>Summary of key points</a:t>
            </a:r>
          </a:p>
          <a:p>
            <a:pPr>
              <a:lnSpc>
                <a:spcPct val="100000"/>
              </a:lnSpc>
              <a:spcBef>
                <a:spcPts val="0"/>
              </a:spcBef>
              <a:spcAft>
                <a:spcPts val="600"/>
              </a:spcAft>
            </a:pPr>
            <a:r>
              <a:rPr lang="en-US" dirty="0"/>
              <a:t>Description of how the multiple DER types might be used together</a:t>
            </a:r>
          </a:p>
          <a:p>
            <a:pPr>
              <a:lnSpc>
                <a:spcPct val="100000"/>
              </a:lnSpc>
              <a:spcBef>
                <a:spcPts val="0"/>
              </a:spcBef>
              <a:spcAft>
                <a:spcPts val="600"/>
              </a:spcAft>
            </a:pPr>
            <a:r>
              <a:rPr lang="en-US" dirty="0"/>
              <a:t>Discussion of key factors in determining benefits and costs for each approach</a:t>
            </a:r>
          </a:p>
          <a:p>
            <a:pPr>
              <a:lnSpc>
                <a:spcPct val="100000"/>
              </a:lnSpc>
              <a:spcBef>
                <a:spcPts val="0"/>
              </a:spcBef>
              <a:spcAft>
                <a:spcPts val="600"/>
              </a:spcAft>
            </a:pPr>
            <a:r>
              <a:rPr lang="en-US" dirty="0"/>
              <a:t>Guidance on how to address common challenges in determining benefits and costs in multi-DER use cases </a:t>
            </a:r>
          </a:p>
        </p:txBody>
      </p:sp>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p:txBody>
          <a:bodyPr/>
          <a:lstStyle/>
          <a:p>
            <a:fld id="{49428E3E-090C-411A-A663-16FA5027569F}" type="slidenum">
              <a:rPr lang="en-US" smtClean="0"/>
              <a:t>11</a:t>
            </a:fld>
            <a:endParaRPr lang="en-US" dirty="0"/>
          </a:p>
        </p:txBody>
      </p:sp>
      <p:sp>
        <p:nvSpPr>
          <p:cNvPr id="3" name="Text Placeholder 2">
            <a:extLst>
              <a:ext uri="{FF2B5EF4-FFF2-40B4-BE49-F238E27FC236}">
                <a16:creationId xmlns:a16="http://schemas.microsoft.com/office/drawing/2014/main" id="{66623616-D6E1-449D-B95B-917CDDB4B095}"/>
              </a:ext>
            </a:extLst>
          </p:cNvPr>
          <p:cNvSpPr>
            <a:spLocks noGrp="1"/>
          </p:cNvSpPr>
          <p:nvPr>
            <p:ph type="body" sz="quarter" idx="13"/>
          </p:nvPr>
        </p:nvSpPr>
        <p:spPr/>
        <p:txBody>
          <a:bodyPr/>
          <a:lstStyle/>
          <a:p>
            <a:r>
              <a:rPr lang="en-US" dirty="0"/>
              <a:t>Lane-8C</a:t>
            </a:r>
          </a:p>
          <a:p>
            <a:endParaRPr lang="en-US" dirty="0"/>
          </a:p>
        </p:txBody>
      </p:sp>
      <p:sp>
        <p:nvSpPr>
          <p:cNvPr id="10" name="Footer Placeholder 2">
            <a:extLst>
              <a:ext uri="{FF2B5EF4-FFF2-40B4-BE49-F238E27FC236}">
                <a16:creationId xmlns:a16="http://schemas.microsoft.com/office/drawing/2014/main" id="{79E4F4BF-49CD-4C36-BB85-52425E131909}"/>
              </a:ext>
            </a:extLst>
          </p:cNvPr>
          <p:cNvSpPr>
            <a:spLocks noGrp="1"/>
          </p:cNvSpPr>
          <p:nvPr>
            <p:ph type="ftr" sz="quarter" idx="11"/>
          </p:nvPr>
        </p:nvSpPr>
        <p:spPr>
          <a:xfrm>
            <a:off x="529381" y="6498993"/>
            <a:ext cx="5577840" cy="390124"/>
          </a:xfrm>
        </p:spPr>
        <p:txBody>
          <a:bodyPr/>
          <a:lstStyle/>
          <a:p>
            <a:pPr>
              <a:spcAft>
                <a:spcPts val="600"/>
              </a:spcAft>
            </a:pPr>
            <a:r>
              <a:rPr lang="en-US" dirty="0"/>
              <a:t>www.synapse-energy.com  |  ©2021 Synapse Energy Economics Inc. All rights reserved.</a:t>
            </a:r>
          </a:p>
        </p:txBody>
      </p:sp>
    </p:spTree>
    <p:extLst>
      <p:ext uri="{BB962C8B-B14F-4D97-AF65-F5344CB8AC3E}">
        <p14:creationId xmlns:p14="http://schemas.microsoft.com/office/powerpoint/2010/main" val="40465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NSPM for DERs: </a:t>
            </a:r>
            <a:br>
              <a:rPr lang="en-US" sz="4000" dirty="0"/>
            </a:br>
            <a:r>
              <a:rPr lang="en-US" sz="4000" b="1" dirty="0"/>
              <a:t>Guidance on Interactive Effects</a:t>
            </a:r>
            <a:endParaRPr lang="en-US" sz="4000" dirty="0"/>
          </a:p>
        </p:txBody>
      </p:sp>
    </p:spTree>
    <p:extLst>
      <p:ext uri="{BB962C8B-B14F-4D97-AF65-F5344CB8AC3E}">
        <p14:creationId xmlns:p14="http://schemas.microsoft.com/office/powerpoint/2010/main" val="100523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p:txBody>
          <a:bodyPr/>
          <a:lstStyle/>
          <a:p>
            <a:fld id="{49428E3E-090C-411A-A663-16FA5027569F}" type="slidenum">
              <a:rPr lang="en-US" smtClean="0"/>
              <a:t>13</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p:txBody>
          <a:bodyPr>
            <a:normAutofit/>
          </a:bodyPr>
          <a:lstStyle/>
          <a:p>
            <a:r>
              <a:rPr lang="en-US"/>
              <a:t>Multiple On-site DERs</a:t>
            </a:r>
            <a:endParaRPr lang="en-US" dirty="0"/>
          </a:p>
        </p:txBody>
      </p:sp>
      <p:pic>
        <p:nvPicPr>
          <p:cNvPr id="6" name="Picture 5" descr="Diagram, engineering drawing&#10;&#10;Description automatically generated">
            <a:extLst>
              <a:ext uri="{FF2B5EF4-FFF2-40B4-BE49-F238E27FC236}">
                <a16:creationId xmlns:a16="http://schemas.microsoft.com/office/drawing/2014/main" id="{6E8FABA6-9E9C-442A-848B-EC3B01431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5" t="4507" r="2195" b="6971"/>
          <a:stretch/>
        </p:blipFill>
        <p:spPr>
          <a:xfrm>
            <a:off x="5124145" y="1201671"/>
            <a:ext cx="3795039" cy="2476181"/>
          </a:xfrm>
          <a:prstGeom prst="rect">
            <a:avLst/>
          </a:prstGeom>
          <a:effectLst>
            <a:outerShdw blurRad="50800" dist="38100" dir="2700000" algn="tl" rotWithShape="0">
              <a:prstClr val="black">
                <a:alpha val="40000"/>
              </a:prstClr>
            </a:outerShdw>
          </a:effectLst>
        </p:spPr>
      </p:pic>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01326" y="1299707"/>
            <a:ext cx="4622819" cy="2280111"/>
          </a:xfrm>
          <a:prstGeom prst="rect">
            <a:avLst/>
          </a:prstGeom>
          <a:noFill/>
        </p:spPr>
        <p:txBody>
          <a:bodyPr wrap="square">
            <a:spAutoFit/>
          </a:bodyPr>
          <a:lstStyle/>
          <a:p>
            <a:pPr marL="171450" indent="-171450">
              <a:buFont typeface="Arial" panose="020B0604020202020204" pitchFamily="34" charset="0"/>
              <a:buChar char="•"/>
              <a:tabLst>
                <a:tab pos="6746875" algn="l"/>
              </a:tabLst>
            </a:pPr>
            <a:r>
              <a:rPr lang="en-US" dirty="0"/>
              <a:t>Emerging focus across multiple sectors</a:t>
            </a:r>
          </a:p>
          <a:p>
            <a:pPr lvl="1">
              <a:tabLst>
                <a:tab pos="6746875" algn="l"/>
              </a:tabLst>
            </a:pPr>
            <a:r>
              <a:rPr lang="en-US" dirty="0"/>
              <a:t>Residential and commercial: adoption of multiple DERs, grid-interactive efficient buildings (GEBs)</a:t>
            </a:r>
          </a:p>
          <a:p>
            <a:pPr lvl="1">
              <a:tabLst>
                <a:tab pos="6746875" algn="l"/>
              </a:tabLst>
            </a:pPr>
            <a:r>
              <a:rPr lang="en-US" dirty="0"/>
              <a:t>Community: microgrids, smart neighborhoods</a:t>
            </a:r>
          </a:p>
          <a:p>
            <a:pPr lvl="1">
              <a:tabLst>
                <a:tab pos="6746875" algn="l"/>
              </a:tabLst>
            </a:pPr>
            <a:r>
              <a:rPr lang="en-US" dirty="0"/>
              <a:t>Utility System: non-wires solutions (NWS)</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p:txBody>
          <a:bodyPr/>
          <a:lstStyle/>
          <a:p>
            <a:r>
              <a:rPr lang="en-US"/>
              <a:t>Lane-8C</a:t>
            </a:r>
          </a:p>
          <a:p>
            <a:endParaRPr lang="en-US" dirty="0"/>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3"/>
            <a:ext cx="5577840" cy="390124"/>
          </a:xfrm>
        </p:spPr>
        <p:txBody>
          <a:bodyPr/>
          <a:lstStyle/>
          <a:p>
            <a:pPr>
              <a:spcAft>
                <a:spcPts val="600"/>
              </a:spcAft>
            </a:pPr>
            <a:r>
              <a:rPr lang="en-US"/>
              <a:t>www.synapse-energy.com  |  ©2021 Synapse Energy Economics Inc. All rights reserved.</a:t>
            </a:r>
            <a:endParaRPr lang="en-US" dirty="0"/>
          </a:p>
        </p:txBody>
      </p:sp>
      <p:sp>
        <p:nvSpPr>
          <p:cNvPr id="5" name="TextBox 4">
            <a:extLst>
              <a:ext uri="{FF2B5EF4-FFF2-40B4-BE49-F238E27FC236}">
                <a16:creationId xmlns:a16="http://schemas.microsoft.com/office/drawing/2014/main" id="{1B460185-8547-4C50-9B68-04CD8760F28F}"/>
              </a:ext>
            </a:extLst>
          </p:cNvPr>
          <p:cNvSpPr txBox="1"/>
          <p:nvPr/>
        </p:nvSpPr>
        <p:spPr>
          <a:xfrm>
            <a:off x="714490" y="4114082"/>
            <a:ext cx="8133574" cy="2046714"/>
          </a:xfrm>
          <a:prstGeom prst="rect">
            <a:avLst/>
          </a:prstGeom>
          <a:noFill/>
        </p:spPr>
        <p:txBody>
          <a:bodyPr wrap="square" rtlCol="0">
            <a:spAutoFit/>
          </a:bodyPr>
          <a:lstStyle/>
          <a:p>
            <a:pPr marL="285750" indent="-285750">
              <a:lnSpc>
                <a:spcPct val="100000"/>
              </a:lnSpc>
              <a:spcAft>
                <a:spcPts val="600"/>
              </a:spcAft>
              <a:buClr>
                <a:schemeClr val="tx2"/>
              </a:buClr>
              <a:buFont typeface="Arial" panose="020B0604020202020204" pitchFamily="34" charset="0"/>
              <a:buChar char="•"/>
              <a:tabLst>
                <a:tab pos="6746875" algn="l"/>
              </a:tabLst>
            </a:pPr>
            <a:r>
              <a:rPr lang="en-US" sz="2000" dirty="0"/>
              <a:t>Integration of multiple DERs presents a new and unique challenge for regulators seeking to assess cost-effectiveness</a:t>
            </a:r>
          </a:p>
          <a:p>
            <a:pPr marL="742950" lvl="1" indent="-285750">
              <a:spcAft>
                <a:spcPts val="600"/>
              </a:spcAft>
              <a:buClr>
                <a:schemeClr val="tx2"/>
              </a:buClr>
              <a:buFont typeface="Arial" panose="020B0604020202020204" pitchFamily="34" charset="0"/>
              <a:buChar char="•"/>
              <a:tabLst>
                <a:tab pos="6746875" algn="l"/>
              </a:tabLst>
            </a:pPr>
            <a:r>
              <a:rPr lang="en-US" dirty="0"/>
              <a:t>Can require an assessment across multiple utility programs</a:t>
            </a:r>
          </a:p>
          <a:p>
            <a:pPr marL="742950" lvl="1" indent="-285750">
              <a:spcAft>
                <a:spcPts val="600"/>
              </a:spcAft>
              <a:buClr>
                <a:schemeClr val="tx2"/>
              </a:buClr>
              <a:buFont typeface="Arial" panose="020B0604020202020204" pitchFamily="34" charset="0"/>
              <a:buChar char="•"/>
              <a:tabLst>
                <a:tab pos="6746875" algn="l"/>
              </a:tabLst>
            </a:pPr>
            <a:r>
              <a:rPr lang="en-US" dirty="0"/>
              <a:t>Data granularity may not be available </a:t>
            </a:r>
          </a:p>
          <a:p>
            <a:pPr marL="742950" lvl="1" indent="-285750">
              <a:spcAft>
                <a:spcPts val="600"/>
              </a:spcAft>
              <a:buClr>
                <a:schemeClr val="tx2"/>
              </a:buClr>
              <a:buFont typeface="Arial" panose="020B0604020202020204" pitchFamily="34" charset="0"/>
              <a:buChar char="•"/>
              <a:tabLst>
                <a:tab pos="6746875" algn="l"/>
              </a:tabLst>
            </a:pPr>
            <a:r>
              <a:rPr lang="en-US" dirty="0"/>
              <a:t>Requires consideration of specific locational and temporal impacts, who owns/operates DERs, interactive effects between DERs</a:t>
            </a:r>
          </a:p>
        </p:txBody>
      </p:sp>
    </p:spTree>
    <p:extLst>
      <p:ext uri="{BB962C8B-B14F-4D97-AF65-F5344CB8AC3E}">
        <p14:creationId xmlns:p14="http://schemas.microsoft.com/office/powerpoint/2010/main" val="289706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p:txBody>
          <a:bodyPr/>
          <a:lstStyle/>
          <a:p>
            <a:fld id="{49428E3E-090C-411A-A663-16FA5027569F}" type="slidenum">
              <a:rPr lang="en-US" smtClean="0"/>
              <a:t>14</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a:xfrm>
            <a:off x="501325" y="365127"/>
            <a:ext cx="7936499" cy="653446"/>
          </a:xfrm>
        </p:spPr>
        <p:txBody>
          <a:bodyPr>
            <a:noAutofit/>
          </a:bodyPr>
          <a:lstStyle/>
          <a:p>
            <a:r>
              <a:rPr lang="en-US" dirty="0"/>
              <a:t>Common Types of Interactive Effects</a:t>
            </a:r>
          </a:p>
        </p:txBody>
      </p:sp>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29381" y="1434559"/>
            <a:ext cx="8284456" cy="3957494"/>
          </a:xfrm>
          <a:prstGeom prst="rect">
            <a:avLst/>
          </a:prstGeom>
          <a:noFill/>
        </p:spPr>
        <p:txBody>
          <a:bodyPr wrap="square">
            <a:spAutoFit/>
          </a:bodyPr>
          <a:lstStyle/>
          <a:p>
            <a:pPr marL="574675" lvl="1" indent="-342900">
              <a:buFont typeface="+mj-lt"/>
              <a:buAutoNum type="arabicPeriod"/>
            </a:pPr>
            <a:r>
              <a:rPr lang="en-US" sz="2400" b="1" dirty="0"/>
              <a:t>Avoided Costs</a:t>
            </a:r>
          </a:p>
          <a:p>
            <a:pPr marL="1031875" lvl="2" indent="-342900"/>
            <a:r>
              <a:rPr lang="en-US" sz="2200" dirty="0"/>
              <a:t>DERs in one region affect avoided costs of other DERs in that same region </a:t>
            </a:r>
          </a:p>
          <a:p>
            <a:pPr marL="688975" lvl="2" indent="0">
              <a:buNone/>
            </a:pPr>
            <a:endParaRPr lang="en-US" sz="2000" dirty="0"/>
          </a:p>
          <a:p>
            <a:pPr marL="574675" lvl="1" indent="-342900">
              <a:buFont typeface="+mj-lt"/>
              <a:buAutoNum type="arabicPeriod" startAt="2"/>
            </a:pPr>
            <a:r>
              <a:rPr lang="en-US" sz="2400" b="1" dirty="0"/>
              <a:t>Energy and Capacity </a:t>
            </a:r>
          </a:p>
          <a:p>
            <a:pPr marL="1031875" lvl="2" indent="-342900"/>
            <a:r>
              <a:rPr lang="en-US" sz="2200" dirty="0"/>
              <a:t>One DER affects kWh or kW impacts of other DERs</a:t>
            </a:r>
          </a:p>
          <a:p>
            <a:pPr marL="688975" lvl="2" indent="0">
              <a:buNone/>
            </a:pPr>
            <a:endParaRPr lang="en-US" sz="2000" dirty="0"/>
          </a:p>
          <a:p>
            <a:pPr marL="574675" lvl="1" indent="-342900">
              <a:buFont typeface="+mj-lt"/>
              <a:buAutoNum type="arabicPeriod" startAt="3"/>
            </a:pPr>
            <a:r>
              <a:rPr lang="en-US" sz="2400" b="1" dirty="0"/>
              <a:t>Enabling Effects</a:t>
            </a:r>
          </a:p>
          <a:p>
            <a:pPr marL="1031875" lvl="2" indent="-342900"/>
            <a:r>
              <a:rPr lang="en-US" sz="2200" dirty="0"/>
              <a:t>One DER makes it easier or more cost-effective to adopt other DERs</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p:txBody>
          <a:bodyPr/>
          <a:lstStyle/>
          <a:p>
            <a:r>
              <a:rPr lang="en-US" dirty="0"/>
              <a:t>Lane-8C</a:t>
            </a:r>
          </a:p>
          <a:p>
            <a:endParaRPr lang="en-US" dirty="0"/>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3"/>
            <a:ext cx="5577840" cy="390124"/>
          </a:xfrm>
        </p:spPr>
        <p:txBody>
          <a:bodyPr/>
          <a:lstStyle/>
          <a:p>
            <a:pPr>
              <a:spcAft>
                <a:spcPts val="600"/>
              </a:spcAft>
            </a:pPr>
            <a:r>
              <a:rPr lang="en-US" dirty="0"/>
              <a:t>www.synapse-energy.com  |  ©2021 Synapse Energy Economics Inc. All rights reserved.</a:t>
            </a:r>
          </a:p>
        </p:txBody>
      </p:sp>
    </p:spTree>
    <p:extLst>
      <p:ext uri="{BB962C8B-B14F-4D97-AF65-F5344CB8AC3E}">
        <p14:creationId xmlns:p14="http://schemas.microsoft.com/office/powerpoint/2010/main" val="4176275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a:xfrm>
            <a:off x="8247017" y="6498992"/>
            <a:ext cx="395222" cy="393192"/>
          </a:xfrm>
        </p:spPr>
        <p:txBody>
          <a:bodyPr/>
          <a:lstStyle/>
          <a:p>
            <a:fld id="{49428E3E-090C-411A-A663-16FA5027569F}" type="slidenum">
              <a:rPr lang="en-US" smtClean="0"/>
              <a:pPr/>
              <a:t>15</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a:xfrm>
            <a:off x="501326" y="365127"/>
            <a:ext cx="6344318" cy="653446"/>
          </a:xfrm>
        </p:spPr>
        <p:txBody>
          <a:bodyPr>
            <a:noAutofit/>
          </a:bodyPr>
          <a:lstStyle/>
          <a:p>
            <a:r>
              <a:rPr lang="en-US" dirty="0"/>
              <a:t>Interactive Effects: Avoided Costs</a:t>
            </a:r>
          </a:p>
        </p:txBody>
      </p:sp>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29381" y="1252763"/>
            <a:ext cx="8283575" cy="2434000"/>
          </a:xfrm>
          <a:noFill/>
        </p:spPr>
        <p:txBody>
          <a:bodyPr wrap="square">
            <a:spAutoFit/>
          </a:bodyPr>
          <a:lstStyle/>
          <a:p>
            <a:r>
              <a:rPr lang="en-US" dirty="0"/>
              <a:t>Typically occurs only when DER penetration is high</a:t>
            </a:r>
          </a:p>
          <a:p>
            <a:r>
              <a:rPr lang="en-US" dirty="0"/>
              <a:t>For example:</a:t>
            </a:r>
          </a:p>
          <a:p>
            <a:pPr lvl="1"/>
            <a:r>
              <a:rPr lang="en-US" dirty="0"/>
              <a:t>EE lowers the marginal cost of energy, resulting in reduced avoided energy costs for other DERs</a:t>
            </a:r>
          </a:p>
          <a:p>
            <a:pPr lvl="1"/>
            <a:r>
              <a:rPr lang="en-US" dirty="0"/>
              <a:t>Shifts in peak demand from increased solar deployment impact the avoided capacity costs of high efficiency air conditioning measures  </a:t>
            </a:r>
          </a:p>
          <a:p>
            <a:pPr lvl="2"/>
            <a:endParaRPr lang="en-US" dirty="0"/>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2"/>
            <a:ext cx="5577840" cy="390124"/>
          </a:xfrm>
        </p:spPr>
        <p:txBody>
          <a:bodyPr/>
          <a:lstStyle/>
          <a:p>
            <a:r>
              <a:rPr lang="en-US" dirty="0"/>
              <a:t>www.synapse-energy.com  |  ©2021 Synapse Energy Economics Inc. All rights reserved.</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graphicFrame>
        <p:nvGraphicFramePr>
          <p:cNvPr id="9" name="Chart 8">
            <a:extLst>
              <a:ext uri="{FF2B5EF4-FFF2-40B4-BE49-F238E27FC236}">
                <a16:creationId xmlns:a16="http://schemas.microsoft.com/office/drawing/2014/main" id="{8E5AEC34-E1FF-4B54-8E77-36F6EE3F3E06}"/>
              </a:ext>
            </a:extLst>
          </p:cNvPr>
          <p:cNvGraphicFramePr>
            <a:graphicFrameLocks/>
          </p:cNvGraphicFramePr>
          <p:nvPr>
            <p:extLst>
              <p:ext uri="{D42A27DB-BD31-4B8C-83A1-F6EECF244321}">
                <p14:modId xmlns:p14="http://schemas.microsoft.com/office/powerpoint/2010/main" val="3768629317"/>
              </p:ext>
            </p:extLst>
          </p:nvPr>
        </p:nvGraphicFramePr>
        <p:xfrm>
          <a:off x="2217528" y="3429000"/>
          <a:ext cx="4907280" cy="30040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604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a:xfrm>
            <a:off x="8247017" y="6498992"/>
            <a:ext cx="395222" cy="393192"/>
          </a:xfrm>
        </p:spPr>
        <p:txBody>
          <a:bodyPr/>
          <a:lstStyle/>
          <a:p>
            <a:fld id="{49428E3E-090C-411A-A663-16FA5027569F}" type="slidenum">
              <a:rPr lang="en-US" smtClean="0"/>
              <a:pPr/>
              <a:t>16</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a:xfrm>
            <a:off x="528638" y="376277"/>
            <a:ext cx="8283575" cy="654050"/>
          </a:xfrm>
        </p:spPr>
        <p:txBody>
          <a:bodyPr>
            <a:noAutofit/>
          </a:bodyPr>
          <a:lstStyle/>
          <a:p>
            <a:r>
              <a:rPr lang="en-US" sz="2400" dirty="0"/>
              <a:t>NSPM Guidance: </a:t>
            </a:r>
            <a:br>
              <a:rPr lang="en-US" sz="2400" dirty="0"/>
            </a:br>
            <a:r>
              <a:rPr lang="en-US" sz="2400" dirty="0"/>
              <a:t>Interactive Effects - Marginal Costs</a:t>
            </a:r>
          </a:p>
        </p:txBody>
      </p:sp>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28638" y="1307066"/>
            <a:ext cx="8283575" cy="4498667"/>
          </a:xfrm>
          <a:noFill/>
        </p:spPr>
        <p:txBody>
          <a:bodyPr wrap="square">
            <a:spAutoFit/>
          </a:bodyPr>
          <a:lstStyle/>
          <a:p>
            <a:r>
              <a:rPr lang="en-US" dirty="0"/>
              <a:t>System planning approach</a:t>
            </a:r>
          </a:p>
          <a:p>
            <a:pPr lvl="1">
              <a:spcAft>
                <a:spcPts val="1200"/>
              </a:spcAft>
            </a:pPr>
            <a:r>
              <a:rPr lang="en-US" dirty="0"/>
              <a:t>States with Integrated Resource Plans, Integrated Distribution Planning, or Integrated Grid Planning should incorporate DER load impacts into system planning to consider both DER and supply-side solutions. </a:t>
            </a:r>
          </a:p>
          <a:p>
            <a:r>
              <a:rPr lang="en-US" dirty="0"/>
              <a:t>Alternative approaches</a:t>
            </a:r>
          </a:p>
          <a:p>
            <a:pPr lvl="1">
              <a:spcAft>
                <a:spcPts val="600"/>
              </a:spcAft>
            </a:pPr>
            <a:r>
              <a:rPr lang="en-US" u="sng" dirty="0"/>
              <a:t>Use a least cost approach</a:t>
            </a:r>
            <a:r>
              <a:rPr lang="en-US" dirty="0"/>
              <a:t>: assume least cost resources are implemented first – then determine avoided costs for additional DERs.</a:t>
            </a:r>
          </a:p>
          <a:p>
            <a:pPr lvl="1">
              <a:spcAft>
                <a:spcPts val="600"/>
              </a:spcAft>
            </a:pPr>
            <a:r>
              <a:rPr lang="en-US" u="sng" dirty="0"/>
              <a:t>Modify avoided costs over time</a:t>
            </a:r>
            <a:r>
              <a:rPr lang="en-US" dirty="0"/>
              <a:t>: later years of study can assume a certain amount of DERs are installed in earlier years.</a:t>
            </a:r>
          </a:p>
          <a:p>
            <a:pPr lvl="1"/>
            <a:r>
              <a:rPr lang="en-US" u="sng" dirty="0"/>
              <a:t>Employ scenarios</a:t>
            </a:r>
            <a:r>
              <a:rPr lang="en-US" dirty="0"/>
              <a:t>: use different assumptions for avoided costs under different scenarios. One scenario assesses the BCA of DERs without modifications to the avoided costs. The next scenario uses modified avoided costs that assume a certain set of DERs are installed.   </a:t>
            </a:r>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2"/>
            <a:ext cx="5577840" cy="390124"/>
          </a:xfrm>
        </p:spPr>
        <p:txBody>
          <a:bodyPr/>
          <a:lstStyle/>
          <a:p>
            <a:r>
              <a:rPr lang="en-US" dirty="0"/>
              <a:t>www.synapse-energy.com  |  ©2021 Synapse Energy Economics Inc. All rights reserved.</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Tree>
    <p:extLst>
      <p:ext uri="{BB962C8B-B14F-4D97-AF65-F5344CB8AC3E}">
        <p14:creationId xmlns:p14="http://schemas.microsoft.com/office/powerpoint/2010/main" val="93476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a:xfrm>
            <a:off x="8247017" y="6498992"/>
            <a:ext cx="395222" cy="393192"/>
          </a:xfrm>
        </p:spPr>
        <p:txBody>
          <a:bodyPr/>
          <a:lstStyle/>
          <a:p>
            <a:fld id="{49428E3E-090C-411A-A663-16FA5027569F}" type="slidenum">
              <a:rPr lang="en-US" smtClean="0"/>
              <a:pPr/>
              <a:t>17</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a:xfrm>
            <a:off x="501650" y="365125"/>
            <a:ext cx="9048750" cy="654050"/>
          </a:xfrm>
        </p:spPr>
        <p:txBody>
          <a:bodyPr>
            <a:noAutofit/>
          </a:bodyPr>
          <a:lstStyle/>
          <a:p>
            <a:r>
              <a:rPr lang="en-US" dirty="0"/>
              <a:t>Interactive Effects: Energy and Capacity </a:t>
            </a:r>
          </a:p>
        </p:txBody>
      </p:sp>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29381" y="1115053"/>
            <a:ext cx="8419076" cy="369332"/>
          </a:xfrm>
          <a:noFill/>
        </p:spPr>
        <p:txBody>
          <a:bodyPr wrap="square">
            <a:spAutoFit/>
          </a:bodyPr>
          <a:lstStyle/>
          <a:p>
            <a:pPr marL="0" indent="0">
              <a:lnSpc>
                <a:spcPct val="100000"/>
              </a:lnSpc>
              <a:spcBef>
                <a:spcPts val="0"/>
              </a:spcBef>
              <a:buNone/>
            </a:pPr>
            <a:r>
              <a:rPr lang="en-US" sz="1800" dirty="0"/>
              <a:t>Common example: Grid-Interactive Efficient Buildings (GEB) </a:t>
            </a:r>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2"/>
            <a:ext cx="5577840" cy="390124"/>
          </a:xfrm>
        </p:spPr>
        <p:txBody>
          <a:bodyPr/>
          <a:lstStyle/>
          <a:p>
            <a:r>
              <a:rPr lang="en-US" dirty="0"/>
              <a:t>www.synapse-energy.com  |  ©2021 Synapse Energy Economics Inc. All rights reserved.</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pic>
        <p:nvPicPr>
          <p:cNvPr id="17" name="Picture 16">
            <a:extLst>
              <a:ext uri="{FF2B5EF4-FFF2-40B4-BE49-F238E27FC236}">
                <a16:creationId xmlns:a16="http://schemas.microsoft.com/office/drawing/2014/main" id="{AF35C9F5-926A-4811-9E2C-F93978151103}"/>
              </a:ext>
            </a:extLst>
          </p:cNvPr>
          <p:cNvPicPr>
            <a:picLocks noChangeAspect="1"/>
          </p:cNvPicPr>
          <p:nvPr/>
        </p:nvPicPr>
        <p:blipFill>
          <a:blip r:embed="rId3"/>
          <a:stretch>
            <a:fillRect/>
          </a:stretch>
        </p:blipFill>
        <p:spPr>
          <a:xfrm>
            <a:off x="986037" y="1488025"/>
            <a:ext cx="7361648" cy="4905438"/>
          </a:xfrm>
          <a:prstGeom prst="rect">
            <a:avLst/>
          </a:prstGeom>
        </p:spPr>
      </p:pic>
      <p:sp>
        <p:nvSpPr>
          <p:cNvPr id="23" name="TextBox 22">
            <a:extLst>
              <a:ext uri="{FF2B5EF4-FFF2-40B4-BE49-F238E27FC236}">
                <a16:creationId xmlns:a16="http://schemas.microsoft.com/office/drawing/2014/main" id="{AFA2ECB2-91E8-48C9-A355-4C3BA2DC2C18}"/>
              </a:ext>
            </a:extLst>
          </p:cNvPr>
          <p:cNvSpPr txBox="1"/>
          <p:nvPr/>
        </p:nvSpPr>
        <p:spPr>
          <a:xfrm>
            <a:off x="6799316" y="6209755"/>
            <a:ext cx="2033045" cy="276999"/>
          </a:xfrm>
          <a:prstGeom prst="rect">
            <a:avLst/>
          </a:prstGeom>
          <a:noFill/>
        </p:spPr>
        <p:txBody>
          <a:bodyPr wrap="square" rtlCol="0">
            <a:spAutoFit/>
          </a:bodyPr>
          <a:lstStyle/>
          <a:p>
            <a:r>
              <a:rPr lang="en-US" sz="1200" i="1" dirty="0">
                <a:solidFill>
                  <a:schemeClr val="bg2">
                    <a:lumMod val="75000"/>
                  </a:schemeClr>
                </a:solidFill>
              </a:rPr>
              <a:t>Source: RMI 2019</a:t>
            </a:r>
          </a:p>
        </p:txBody>
      </p:sp>
    </p:spTree>
    <p:extLst>
      <p:ext uri="{BB962C8B-B14F-4D97-AF65-F5344CB8AC3E}">
        <p14:creationId xmlns:p14="http://schemas.microsoft.com/office/powerpoint/2010/main" val="92066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a:xfrm>
            <a:off x="8247017" y="6498992"/>
            <a:ext cx="395222" cy="393192"/>
          </a:xfrm>
        </p:spPr>
        <p:txBody>
          <a:bodyPr/>
          <a:lstStyle/>
          <a:p>
            <a:fld id="{49428E3E-090C-411A-A663-16FA5027569F}" type="slidenum">
              <a:rPr lang="en-US" smtClean="0"/>
              <a:pPr/>
              <a:t>18</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a:xfrm>
            <a:off x="501912" y="403132"/>
            <a:ext cx="7935913" cy="654050"/>
          </a:xfrm>
        </p:spPr>
        <p:txBody>
          <a:bodyPr>
            <a:noAutofit/>
          </a:bodyPr>
          <a:lstStyle/>
          <a:p>
            <a:r>
              <a:rPr lang="en-US" sz="2400" dirty="0"/>
              <a:t>NSPM Guidance:</a:t>
            </a:r>
            <a:br>
              <a:rPr lang="en-US" sz="2400" dirty="0"/>
            </a:br>
            <a:r>
              <a:rPr lang="en-US" sz="2400" dirty="0"/>
              <a:t>Interactive Effects - Energy and Capacity</a:t>
            </a:r>
          </a:p>
        </p:txBody>
      </p:sp>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28638" y="1289844"/>
            <a:ext cx="8283575" cy="5201167"/>
          </a:xfrm>
          <a:noFill/>
        </p:spPr>
        <p:txBody>
          <a:bodyPr wrap="square">
            <a:spAutoFit/>
          </a:bodyPr>
          <a:lstStyle/>
          <a:p>
            <a:pPr lvl="0">
              <a:spcAft>
                <a:spcPts val="600"/>
              </a:spcAft>
            </a:pPr>
            <a:r>
              <a:rPr lang="en-US" dirty="0"/>
              <a:t>BCAs should fully capture the net potential interactive effects</a:t>
            </a:r>
          </a:p>
          <a:p>
            <a:pPr lvl="0"/>
            <a:r>
              <a:rPr lang="en-US" dirty="0"/>
              <a:t>Interactive effects can have both a positive and negative impact on BCA</a:t>
            </a:r>
          </a:p>
          <a:p>
            <a:pPr lvl="1"/>
            <a:r>
              <a:rPr lang="en-US" u="sng" dirty="0"/>
              <a:t>Increase in benefits</a:t>
            </a:r>
            <a:r>
              <a:rPr lang="en-US" dirty="0"/>
              <a:t>: solar plus storage can capture greater benefits when charging and discharging align with system off-peak and peak periods</a:t>
            </a:r>
          </a:p>
          <a:p>
            <a:pPr lvl="1">
              <a:spcAft>
                <a:spcPts val="600"/>
              </a:spcAft>
            </a:pPr>
            <a:r>
              <a:rPr lang="en-US" u="sng" dirty="0"/>
              <a:t>Reduction in benefits</a:t>
            </a:r>
            <a:r>
              <a:rPr lang="en-US" dirty="0"/>
              <a:t>: EE reduces load but also reduces DR kW potential</a:t>
            </a:r>
          </a:p>
          <a:p>
            <a:pPr lvl="0">
              <a:spcAft>
                <a:spcPts val="600"/>
              </a:spcAft>
            </a:pPr>
            <a:r>
              <a:rPr lang="en-US" dirty="0"/>
              <a:t>EM&amp;V techniques depend on infrastructure, visibility, and controls (e.g., AMI submeters and load disaggregation)</a:t>
            </a:r>
          </a:p>
          <a:p>
            <a:pPr lvl="0"/>
            <a:r>
              <a:rPr lang="en-US" dirty="0"/>
              <a:t>A bottom-up approach can also be used</a:t>
            </a:r>
          </a:p>
          <a:p>
            <a:pPr lvl="1"/>
            <a:r>
              <a:rPr lang="en-US" dirty="0"/>
              <a:t>Determine load reduction and avoided costs of non-dispatchable resources first (EE, solar)</a:t>
            </a:r>
          </a:p>
          <a:p>
            <a:pPr lvl="1"/>
            <a:r>
              <a:rPr lang="en-US" dirty="0"/>
              <a:t>Remaining load from dispatchable resources (DR, storage) assessed second</a:t>
            </a:r>
          </a:p>
          <a:p>
            <a:pPr marL="0" lvl="0" indent="0">
              <a:buNone/>
            </a:pPr>
            <a:endParaRPr lang="en-US" dirty="0">
              <a:solidFill>
                <a:srgbClr val="FF0000"/>
              </a:solidFill>
            </a:endParaRPr>
          </a:p>
          <a:p>
            <a:endParaRPr lang="en-US" dirty="0"/>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2"/>
            <a:ext cx="5577840" cy="390124"/>
          </a:xfrm>
        </p:spPr>
        <p:txBody>
          <a:bodyPr/>
          <a:lstStyle/>
          <a:p>
            <a:r>
              <a:rPr lang="en-US" dirty="0"/>
              <a:t>www.synapse-energy.com  |  ©2021 Synapse Energy Economics Inc. All rights reserved.</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Tree>
    <p:extLst>
      <p:ext uri="{BB962C8B-B14F-4D97-AF65-F5344CB8AC3E}">
        <p14:creationId xmlns:p14="http://schemas.microsoft.com/office/powerpoint/2010/main" val="234063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2A3B37-EC87-4C85-9768-F93A1F52FC88}"/>
              </a:ext>
            </a:extLst>
          </p:cNvPr>
          <p:cNvSpPr>
            <a:spLocks noGrp="1"/>
          </p:cNvSpPr>
          <p:nvPr>
            <p:ph type="sldNum" sz="quarter" idx="12"/>
          </p:nvPr>
        </p:nvSpPr>
        <p:spPr>
          <a:xfrm>
            <a:off x="8247017" y="6498992"/>
            <a:ext cx="395222" cy="393192"/>
          </a:xfrm>
        </p:spPr>
        <p:txBody>
          <a:bodyPr/>
          <a:lstStyle/>
          <a:p>
            <a:fld id="{49428E3E-090C-411A-A663-16FA5027569F}" type="slidenum">
              <a:rPr lang="en-US" smtClean="0"/>
              <a:pPr/>
              <a:t>19</a:t>
            </a:fld>
            <a:endParaRPr lang="en-US" dirty="0"/>
          </a:p>
        </p:txBody>
      </p:sp>
      <p:sp>
        <p:nvSpPr>
          <p:cNvPr id="2" name="Title 1">
            <a:extLst>
              <a:ext uri="{FF2B5EF4-FFF2-40B4-BE49-F238E27FC236}">
                <a16:creationId xmlns:a16="http://schemas.microsoft.com/office/drawing/2014/main" id="{AD466865-8692-4785-9188-C2624291DA86}"/>
              </a:ext>
            </a:extLst>
          </p:cNvPr>
          <p:cNvSpPr>
            <a:spLocks noGrp="1"/>
          </p:cNvSpPr>
          <p:nvPr>
            <p:ph type="title"/>
          </p:nvPr>
        </p:nvSpPr>
        <p:spPr>
          <a:xfrm>
            <a:off x="501326" y="365127"/>
            <a:ext cx="6344318" cy="653446"/>
          </a:xfrm>
        </p:spPr>
        <p:txBody>
          <a:bodyPr>
            <a:noAutofit/>
          </a:bodyPr>
          <a:lstStyle/>
          <a:p>
            <a:r>
              <a:rPr lang="en-US" dirty="0"/>
              <a:t>Interactive Effects: Enabling Effects</a:t>
            </a:r>
          </a:p>
        </p:txBody>
      </p:sp>
      <p:sp>
        <p:nvSpPr>
          <p:cNvPr id="15" name="Content Placeholder 14">
            <a:extLst>
              <a:ext uri="{FF2B5EF4-FFF2-40B4-BE49-F238E27FC236}">
                <a16:creationId xmlns:a16="http://schemas.microsoft.com/office/drawing/2014/main" id="{2019E26C-ED2C-403C-9BB3-69227CEBB625}"/>
              </a:ext>
            </a:extLst>
          </p:cNvPr>
          <p:cNvSpPr txBox="1">
            <a:spLocks noGrp="1"/>
          </p:cNvSpPr>
          <p:nvPr>
            <p:ph idx="1"/>
          </p:nvPr>
        </p:nvSpPr>
        <p:spPr>
          <a:xfrm>
            <a:off x="529381" y="1140793"/>
            <a:ext cx="8283575" cy="5206554"/>
          </a:xfrm>
          <a:noFill/>
        </p:spPr>
        <p:txBody>
          <a:bodyPr wrap="square">
            <a:spAutoFit/>
          </a:bodyPr>
          <a:lstStyle/>
          <a:p>
            <a:r>
              <a:rPr lang="en-US" dirty="0"/>
              <a:t>Examples</a:t>
            </a:r>
          </a:p>
          <a:p>
            <a:pPr lvl="1"/>
            <a:r>
              <a:rPr lang="en-US" dirty="0"/>
              <a:t>Storage can improve the cost-effectiveness of distributed solar through price arbitrage.</a:t>
            </a:r>
          </a:p>
          <a:p>
            <a:pPr lvl="1">
              <a:spcAft>
                <a:spcPts val="600"/>
              </a:spcAft>
            </a:pPr>
            <a:r>
              <a:rPr lang="en-US" b="0" dirty="0"/>
              <a:t>Commercial lighting with controls can enable future demand response.</a:t>
            </a:r>
          </a:p>
          <a:p>
            <a:r>
              <a:rPr lang="en-US" dirty="0"/>
              <a:t>NSPM Guidance</a:t>
            </a:r>
          </a:p>
          <a:p>
            <a:pPr lvl="1"/>
            <a:r>
              <a:rPr lang="en-US" dirty="0"/>
              <a:t>Combined BCA Approach </a:t>
            </a:r>
          </a:p>
          <a:p>
            <a:pPr marL="1143000" lvl="2" indent="-342900">
              <a:buFont typeface="+mj-lt"/>
              <a:buAutoNum type="arabicPeriod"/>
            </a:pPr>
            <a:r>
              <a:rPr lang="en-US" dirty="0"/>
              <a:t>Estimate the probability of the second DER type being installed.</a:t>
            </a:r>
          </a:p>
          <a:p>
            <a:pPr marL="1143000" lvl="2" indent="-342900">
              <a:buFont typeface="+mj-lt"/>
              <a:buAutoNum type="arabicPeriod"/>
            </a:pPr>
            <a:r>
              <a:rPr lang="en-US" dirty="0"/>
              <a:t>Forecast the expected impact of interactive effects.</a:t>
            </a:r>
          </a:p>
          <a:p>
            <a:pPr marL="1143000" lvl="2" indent="-342900">
              <a:buFont typeface="+mj-lt"/>
              <a:buAutoNum type="arabicPeriod"/>
            </a:pPr>
            <a:r>
              <a:rPr lang="en-US" dirty="0"/>
              <a:t>Calculate a probability-weighted net impact. Multiply the results of the first two steps to derive a value to include in the cost-effectiveness analysis.</a:t>
            </a:r>
          </a:p>
          <a:p>
            <a:pPr lvl="1"/>
            <a:r>
              <a:rPr lang="en-US" dirty="0"/>
              <a:t>Separate BCA Approach </a:t>
            </a:r>
          </a:p>
          <a:p>
            <a:pPr marL="1143000" lvl="2" indent="-342900">
              <a:buFont typeface="+mj-lt"/>
              <a:buAutoNum type="arabicPeriod"/>
            </a:pPr>
            <a:r>
              <a:rPr lang="en-US" dirty="0"/>
              <a:t>Conduct BCA for each DER separately.</a:t>
            </a:r>
          </a:p>
          <a:p>
            <a:pPr marL="1143000" lvl="2" indent="-342900">
              <a:buFont typeface="+mj-lt"/>
              <a:buAutoNum type="arabicPeriod"/>
            </a:pPr>
            <a:r>
              <a:rPr lang="en-US" dirty="0"/>
              <a:t>Account for full costs and benefits of the first DER installed based on standalone capabilities.</a:t>
            </a:r>
          </a:p>
          <a:p>
            <a:pPr marL="1143000" lvl="2" indent="-342900">
              <a:buFont typeface="+mj-lt"/>
              <a:buAutoNum type="arabicPeriod"/>
            </a:pPr>
            <a:r>
              <a:rPr lang="en-US" dirty="0"/>
              <a:t>At the time of the second DER installation, only account for incremental cost and incremental benefit. </a:t>
            </a:r>
          </a:p>
        </p:txBody>
      </p:sp>
      <p:sp>
        <p:nvSpPr>
          <p:cNvPr id="8" name="Footer Placeholder 2">
            <a:extLst>
              <a:ext uri="{FF2B5EF4-FFF2-40B4-BE49-F238E27FC236}">
                <a16:creationId xmlns:a16="http://schemas.microsoft.com/office/drawing/2014/main" id="{02E04602-EDC7-415C-BB52-972B9D7377A3}"/>
              </a:ext>
            </a:extLst>
          </p:cNvPr>
          <p:cNvSpPr>
            <a:spLocks noGrp="1"/>
          </p:cNvSpPr>
          <p:nvPr>
            <p:ph type="ftr" sz="quarter" idx="11"/>
          </p:nvPr>
        </p:nvSpPr>
        <p:spPr>
          <a:xfrm>
            <a:off x="529381" y="6498992"/>
            <a:ext cx="5577840" cy="390124"/>
          </a:xfrm>
        </p:spPr>
        <p:txBody>
          <a:bodyPr/>
          <a:lstStyle/>
          <a:p>
            <a:r>
              <a:rPr lang="en-US" dirty="0"/>
              <a:t>www.synapse-energy.com  |  ©2021 Synapse Energy Economics Inc. All rights reserved.</a:t>
            </a:r>
          </a:p>
        </p:txBody>
      </p:sp>
      <p:sp>
        <p:nvSpPr>
          <p:cNvPr id="3" name="Text Placeholder 2">
            <a:extLst>
              <a:ext uri="{FF2B5EF4-FFF2-40B4-BE49-F238E27FC236}">
                <a16:creationId xmlns:a16="http://schemas.microsoft.com/office/drawing/2014/main" id="{FAFB2492-F018-4838-9AB4-7C4EDB456DB9}"/>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Tree>
    <p:extLst>
      <p:ext uri="{BB962C8B-B14F-4D97-AF65-F5344CB8AC3E}">
        <p14:creationId xmlns:p14="http://schemas.microsoft.com/office/powerpoint/2010/main" val="290784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B79225A-044F-47AC-A466-ADAA88F41AF1}" type="slidenum">
              <a:rPr lang="en-US" smtClean="0"/>
              <a:pPr/>
              <a:t>2</a:t>
            </a:fld>
            <a:endParaRPr lang="en-US"/>
          </a:p>
        </p:txBody>
      </p:sp>
      <p:sp>
        <p:nvSpPr>
          <p:cNvPr id="2" name="Title 1"/>
          <p:cNvSpPr>
            <a:spLocks noGrp="1"/>
          </p:cNvSpPr>
          <p:nvPr>
            <p:ph type="title"/>
          </p:nvPr>
        </p:nvSpPr>
        <p:spPr/>
        <p:txBody>
          <a:bodyPr/>
          <a:lstStyle/>
          <a:p>
            <a:r>
              <a:rPr lang="en-US" dirty="0"/>
              <a:t>Synapse Energy Economics</a:t>
            </a:r>
          </a:p>
        </p:txBody>
      </p:sp>
      <p:sp>
        <p:nvSpPr>
          <p:cNvPr id="3" name="Content Placeholder 2"/>
          <p:cNvSpPr>
            <a:spLocks noGrp="1"/>
          </p:cNvSpPr>
          <p:nvPr>
            <p:ph idx="1"/>
          </p:nvPr>
        </p:nvSpPr>
        <p:spPr/>
        <p:txBody>
          <a:bodyPr>
            <a:normAutofit/>
          </a:bodyPr>
          <a:lstStyle/>
          <a:p>
            <a:r>
              <a:rPr lang="en-US" dirty="0"/>
              <a:t>Founded in 1996 by CEO Bruce Biewald</a:t>
            </a:r>
          </a:p>
          <a:p>
            <a:r>
              <a:rPr lang="en-US" dirty="0"/>
              <a:t>Leader for public interest and government clients in providing rigorous analysis of the electric power sector</a:t>
            </a:r>
          </a:p>
          <a:p>
            <a:r>
              <a:rPr lang="en-US" dirty="0"/>
              <a:t>Staff of 40 includes experts in energy and environmental economics and environmental compliance</a:t>
            </a:r>
          </a:p>
          <a:p>
            <a:r>
              <a:rPr lang="en-US" dirty="0"/>
              <a:t>Assists clients with analyzing costs, energy savings, avoided costs, cost-effectiveness, potential studies, rate and bill impacts, price suppression effects, economic and job impacts, and the regulatory policies used to promote and support distributed energy resources.  </a:t>
            </a:r>
          </a:p>
          <a:p>
            <a:endParaRPr lang="en-US" dirty="0"/>
          </a:p>
        </p:txBody>
      </p:sp>
      <p:sp>
        <p:nvSpPr>
          <p:cNvPr id="4" name="Footer Placeholder 3"/>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12" name="Text Placeholder 11">
            <a:extLst>
              <a:ext uri="{FF2B5EF4-FFF2-40B4-BE49-F238E27FC236}">
                <a16:creationId xmlns:a16="http://schemas.microsoft.com/office/drawing/2014/main" id="{5D94C6E7-A06F-4200-AAA9-F5EAD7045E76}"/>
              </a:ext>
            </a:extLst>
          </p:cNvPr>
          <p:cNvSpPr>
            <a:spLocks noGrp="1"/>
          </p:cNvSpPr>
          <p:nvPr>
            <p:ph type="body" sz="quarter" idx="13"/>
          </p:nvPr>
        </p:nvSpPr>
        <p:spPr/>
        <p:txBody>
          <a:bodyPr/>
          <a:lstStyle/>
          <a:p>
            <a:r>
              <a:rPr lang="en-US" dirty="0"/>
              <a:t>Lane-8C</a:t>
            </a:r>
          </a:p>
          <a:p>
            <a:endParaRPr lang="en-US" dirty="0"/>
          </a:p>
        </p:txBody>
      </p:sp>
    </p:spTree>
    <p:extLst>
      <p:ext uri="{BB962C8B-B14F-4D97-AF65-F5344CB8AC3E}">
        <p14:creationId xmlns:p14="http://schemas.microsoft.com/office/powerpoint/2010/main" val="2491327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Upcoming Projects</a:t>
            </a:r>
          </a:p>
        </p:txBody>
      </p:sp>
    </p:spTree>
    <p:extLst>
      <p:ext uri="{BB962C8B-B14F-4D97-AF65-F5344CB8AC3E}">
        <p14:creationId xmlns:p14="http://schemas.microsoft.com/office/powerpoint/2010/main" val="1530572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B79225A-044F-47AC-A466-ADAA88F41AF1}" type="slidenum">
              <a:rPr lang="en-US" smtClean="0"/>
              <a:pPr/>
              <a:t>21</a:t>
            </a:fld>
            <a:endParaRPr lang="en-US" dirty="0"/>
          </a:p>
        </p:txBody>
      </p:sp>
      <p:sp>
        <p:nvSpPr>
          <p:cNvPr id="3" name="Title 2"/>
          <p:cNvSpPr>
            <a:spLocks noGrp="1"/>
          </p:cNvSpPr>
          <p:nvPr>
            <p:ph type="title"/>
          </p:nvPr>
        </p:nvSpPr>
        <p:spPr>
          <a:xfrm>
            <a:off x="529381" y="336339"/>
            <a:ext cx="8205316" cy="653446"/>
          </a:xfrm>
        </p:spPr>
        <p:txBody>
          <a:bodyPr>
            <a:noAutofit/>
          </a:bodyPr>
          <a:lstStyle/>
          <a:p>
            <a:r>
              <a:rPr lang="en-US" sz="2600" dirty="0"/>
              <a:t>Forthcoming: Companion Guidance to the NSPM</a:t>
            </a:r>
          </a:p>
        </p:txBody>
      </p:sp>
      <p:sp>
        <p:nvSpPr>
          <p:cNvPr id="4" name="Content Placeholder 3"/>
          <p:cNvSpPr>
            <a:spLocks noGrp="1"/>
          </p:cNvSpPr>
          <p:nvPr>
            <p:ph idx="1"/>
          </p:nvPr>
        </p:nvSpPr>
        <p:spPr>
          <a:xfrm>
            <a:off x="631953" y="1279226"/>
            <a:ext cx="8284456" cy="5011378"/>
          </a:xfrm>
        </p:spPr>
        <p:txBody>
          <a:bodyPr>
            <a:normAutofit/>
          </a:bodyPr>
          <a:lstStyle/>
          <a:p>
            <a:pPr marL="0" marR="43630" indent="0" algn="l">
              <a:buNone/>
            </a:pPr>
            <a:r>
              <a:rPr lang="en-US" sz="2400" b="0" i="0" u="none" strike="noStrike" baseline="0" dirty="0">
                <a:solidFill>
                  <a:schemeClr val="tx2"/>
                </a:solidFill>
              </a:rPr>
              <a:t>Methods, Tools, and Resources (MTR): A Handbook fo</a:t>
            </a:r>
            <a:r>
              <a:rPr lang="en-US" sz="2400" dirty="0">
                <a:solidFill>
                  <a:schemeClr val="tx2"/>
                </a:solidFill>
              </a:rPr>
              <a:t>r Benefit-Cost Analysis of DERs</a:t>
            </a:r>
            <a:endParaRPr lang="en-US" sz="2400" b="0" i="0" u="none" strike="noStrike" baseline="0" dirty="0">
              <a:solidFill>
                <a:schemeClr val="tx2"/>
              </a:solidFill>
            </a:endParaRPr>
          </a:p>
          <a:p>
            <a:pPr marR="0" algn="l"/>
            <a:r>
              <a:rPr lang="en-US" b="0" i="0" u="none" strike="noStrike" baseline="0" dirty="0"/>
              <a:t>Guidance on how to develop inputs for BCAs </a:t>
            </a:r>
          </a:p>
          <a:p>
            <a:pPr marR="0" algn="l"/>
            <a:r>
              <a:rPr lang="en-US" b="0" i="0" u="none" strike="noStrike" baseline="0" dirty="0"/>
              <a:t>Based on existing and evolving practices and resources for quantifying DER benefits and costs</a:t>
            </a:r>
          </a:p>
          <a:p>
            <a:pPr marR="0" algn="l"/>
            <a:r>
              <a:rPr lang="en-US" b="0" i="0" u="none" strike="noStrike" baseline="0" dirty="0"/>
              <a:t>Will include bibliography of publicly available documents, data sources, and modeling tools that can be used to develop BCA inputs</a:t>
            </a:r>
          </a:p>
          <a:p>
            <a:pPr marR="0" algn="l"/>
            <a:r>
              <a:rPr lang="en-US" b="0" i="0" u="none" strike="noStrike" baseline="0" dirty="0"/>
              <a:t>Funded by E4TheFuture as an NESP publication </a:t>
            </a:r>
            <a:endParaRPr lang="en-US" dirty="0"/>
          </a:p>
          <a:p>
            <a:pPr lvl="1"/>
            <a:r>
              <a:rPr lang="en-US" b="0" i="0" u="none" strike="noStrike" baseline="0" dirty="0"/>
              <a:t>Lead contractors: Synapse (with Energy Futures Group, ACEEE, ICF)</a:t>
            </a:r>
          </a:p>
          <a:p>
            <a:r>
              <a:rPr lang="en-US" dirty="0"/>
              <a:t>Planned Publication: January 2021</a:t>
            </a:r>
          </a:p>
        </p:txBody>
      </p:sp>
      <p:sp>
        <p:nvSpPr>
          <p:cNvPr id="5" name="Footer Placeholder 4"/>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6" name="Text Placeholder 5"/>
          <p:cNvSpPr>
            <a:spLocks noGrp="1"/>
          </p:cNvSpPr>
          <p:nvPr>
            <p:ph type="body" sz="quarter" idx="13"/>
          </p:nvPr>
        </p:nvSpPr>
        <p:spPr/>
        <p:txBody>
          <a:bodyPr/>
          <a:lstStyle/>
          <a:p>
            <a:r>
              <a:rPr lang="en-US" dirty="0"/>
              <a:t>Lane-8C</a:t>
            </a:r>
          </a:p>
        </p:txBody>
      </p:sp>
    </p:spTree>
    <p:extLst>
      <p:ext uri="{BB962C8B-B14F-4D97-AF65-F5344CB8AC3E}">
        <p14:creationId xmlns:p14="http://schemas.microsoft.com/office/powerpoint/2010/main" val="4130705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B79225A-044F-47AC-A466-ADAA88F41AF1}" type="slidenum">
              <a:rPr lang="en-US" smtClean="0"/>
              <a:pPr/>
              <a:t>22</a:t>
            </a:fld>
            <a:endParaRPr lang="en-US"/>
          </a:p>
        </p:txBody>
      </p:sp>
      <p:sp>
        <p:nvSpPr>
          <p:cNvPr id="3" name="Content Placeholder 2"/>
          <p:cNvSpPr>
            <a:spLocks noGrp="1"/>
          </p:cNvSpPr>
          <p:nvPr>
            <p:ph idx="1"/>
          </p:nvPr>
        </p:nvSpPr>
        <p:spPr>
          <a:xfrm>
            <a:off x="419449" y="1116597"/>
            <a:ext cx="8455533" cy="5288235"/>
          </a:xfrm>
        </p:spPr>
        <p:txBody>
          <a:bodyPr>
            <a:normAutofit lnSpcReduction="10000"/>
          </a:bodyPr>
          <a:lstStyle/>
          <a:p>
            <a:pPr marL="0" lvl="0" indent="0" algn="l" rtl="0">
              <a:lnSpc>
                <a:spcPct val="150000"/>
              </a:lnSpc>
              <a:spcBef>
                <a:spcPts val="600"/>
              </a:spcBef>
              <a:spcAft>
                <a:spcPts val="0"/>
              </a:spcAft>
              <a:buNone/>
            </a:pPr>
            <a:r>
              <a:rPr lang="en-US" sz="1900" b="1" dirty="0">
                <a:solidFill>
                  <a:schemeClr val="tx2"/>
                </a:solidFill>
              </a:rPr>
              <a:t>Objective</a:t>
            </a:r>
            <a:endParaRPr lang="en-US" sz="2000" dirty="0">
              <a:solidFill>
                <a:schemeClr val="tx2"/>
              </a:solidFill>
            </a:endParaRPr>
          </a:p>
          <a:p>
            <a:pPr marL="457200" lvl="0" indent="-330200" algn="l" rtl="0">
              <a:lnSpc>
                <a:spcPct val="150000"/>
              </a:lnSpc>
              <a:spcBef>
                <a:spcPts val="0"/>
              </a:spcBef>
              <a:spcAft>
                <a:spcPts val="0"/>
              </a:spcAft>
              <a:buClr>
                <a:srgbClr val="263562"/>
              </a:buClr>
              <a:buSzPts val="1600"/>
            </a:pPr>
            <a:r>
              <a:rPr lang="en-US" sz="1700" dirty="0"/>
              <a:t>Building on the NSPM for DERs, this project aims to map and document critical benefit-cost analysis of selected single and multi-DER technology use cases to: </a:t>
            </a:r>
          </a:p>
          <a:p>
            <a:pPr marL="927100" lvl="1" indent="-342900">
              <a:lnSpc>
                <a:spcPct val="150000"/>
              </a:lnSpc>
              <a:spcBef>
                <a:spcPts val="0"/>
              </a:spcBef>
              <a:buClr>
                <a:srgbClr val="263562"/>
              </a:buClr>
              <a:buSzPts val="1600"/>
              <a:buFont typeface="+mj-lt"/>
              <a:buAutoNum type="arabicPeriod"/>
            </a:pPr>
            <a:r>
              <a:rPr lang="en-US" sz="1700" dirty="0"/>
              <a:t>Demonstrate application of the NSPM for DERs guidance and key principles</a:t>
            </a:r>
          </a:p>
          <a:p>
            <a:pPr marL="927100" lvl="1" indent="-342900">
              <a:lnSpc>
                <a:spcPct val="150000"/>
              </a:lnSpc>
              <a:spcBef>
                <a:spcPts val="0"/>
              </a:spcBef>
              <a:buClr>
                <a:srgbClr val="263562"/>
              </a:buClr>
              <a:buSzPts val="1600"/>
              <a:buFont typeface="+mj-lt"/>
              <a:buAutoNum type="arabicPeriod"/>
            </a:pPr>
            <a:r>
              <a:rPr lang="en-US" sz="1700" dirty="0"/>
              <a:t>Further inform jurisdictional understanding and usage of the NSPM for DERs benefit-cost analysis framework. </a:t>
            </a:r>
            <a:endParaRPr lang="en-US" sz="2200" b="1" dirty="0"/>
          </a:p>
          <a:p>
            <a:pPr marL="0" lvl="0" indent="0" algn="l" rtl="0">
              <a:lnSpc>
                <a:spcPct val="150000"/>
              </a:lnSpc>
              <a:spcBef>
                <a:spcPts val="800"/>
              </a:spcBef>
              <a:spcAft>
                <a:spcPts val="0"/>
              </a:spcAft>
              <a:buNone/>
            </a:pPr>
            <a:r>
              <a:rPr lang="en-US" sz="1900" b="1" dirty="0">
                <a:solidFill>
                  <a:schemeClr val="tx2"/>
                </a:solidFill>
              </a:rPr>
              <a:t>Scope</a:t>
            </a:r>
            <a:endParaRPr lang="en-US" sz="1500" dirty="0">
              <a:solidFill>
                <a:schemeClr val="tx2"/>
              </a:solidFill>
            </a:endParaRPr>
          </a:p>
          <a:p>
            <a:pPr>
              <a:lnSpc>
                <a:spcPct val="150000"/>
              </a:lnSpc>
              <a:spcBef>
                <a:spcPts val="600"/>
              </a:spcBef>
            </a:pPr>
            <a:r>
              <a:rPr lang="en-US" sz="1700" dirty="0"/>
              <a:t>SEPA and ICF to develop 3 case studies for E4TheFuture with key objectives including:</a:t>
            </a:r>
          </a:p>
          <a:p>
            <a:pPr marL="457200" lvl="0" indent="-330200" algn="l" rtl="0">
              <a:lnSpc>
                <a:spcPct val="150000"/>
              </a:lnSpc>
              <a:spcBef>
                <a:spcPts val="600"/>
              </a:spcBef>
              <a:spcAft>
                <a:spcPts val="0"/>
              </a:spcAft>
              <a:buSzPts val="1600"/>
            </a:pPr>
            <a:r>
              <a:rPr lang="en-US" sz="1700" dirty="0"/>
              <a:t>Identify illustrative benefit-cost analysis of leading DER use cases (informed by real-world use cases but generalized into hypothetical / illustrative examples)</a:t>
            </a:r>
          </a:p>
          <a:p>
            <a:pPr marL="457200" lvl="0" indent="-330200" algn="l" rtl="0">
              <a:lnSpc>
                <a:spcPct val="150000"/>
              </a:lnSpc>
              <a:spcBef>
                <a:spcPts val="600"/>
              </a:spcBef>
              <a:spcAft>
                <a:spcPts val="0"/>
              </a:spcAft>
              <a:buSzPts val="1600"/>
            </a:pPr>
            <a:r>
              <a:rPr lang="en-US" sz="1700" dirty="0"/>
              <a:t>Demonstrate approaches to accounting for impacts in benefit-cost analysis under different data availability conditions (e.g., primary research/study, use of proxy value/percent adder, qualitative assessment, etc.) </a:t>
            </a:r>
          </a:p>
        </p:txBody>
      </p:sp>
      <p:sp>
        <p:nvSpPr>
          <p:cNvPr id="4" name="Footer Placeholder 3"/>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12" name="Text Placeholder 11">
            <a:extLst>
              <a:ext uri="{FF2B5EF4-FFF2-40B4-BE49-F238E27FC236}">
                <a16:creationId xmlns:a16="http://schemas.microsoft.com/office/drawing/2014/main" id="{5D94C6E7-A06F-4200-AAA9-F5EAD7045E76}"/>
              </a:ext>
            </a:extLst>
          </p:cNvPr>
          <p:cNvSpPr>
            <a:spLocks noGrp="1"/>
          </p:cNvSpPr>
          <p:nvPr>
            <p:ph type="body" sz="quarter" idx="13"/>
          </p:nvPr>
        </p:nvSpPr>
        <p:spPr/>
        <p:txBody>
          <a:bodyPr/>
          <a:lstStyle/>
          <a:p>
            <a:r>
              <a:rPr lang="en-US"/>
              <a:t>Lane-8C</a:t>
            </a:r>
          </a:p>
          <a:p>
            <a:endParaRPr lang="en-US" dirty="0"/>
          </a:p>
        </p:txBody>
      </p:sp>
      <p:sp>
        <p:nvSpPr>
          <p:cNvPr id="7" name="Google Shape;376;p46">
            <a:extLst>
              <a:ext uri="{FF2B5EF4-FFF2-40B4-BE49-F238E27FC236}">
                <a16:creationId xmlns:a16="http://schemas.microsoft.com/office/drawing/2014/main" id="{E227B63C-D1F7-43D5-93E8-49E19EFBD794}"/>
              </a:ext>
            </a:extLst>
          </p:cNvPr>
          <p:cNvSpPr txBox="1">
            <a:spLocks noGrp="1"/>
          </p:cNvSpPr>
          <p:nvPr>
            <p:ph type="title"/>
          </p:nvPr>
        </p:nvSpPr>
        <p:spPr>
          <a:xfrm>
            <a:off x="336187" y="343674"/>
            <a:ext cx="5577840" cy="654050"/>
          </a:xfrm>
          <a:prstGeom prst="rect">
            <a:avLst/>
          </a:prstGeom>
        </p:spPr>
        <p:txBody>
          <a:bodyPr spcFirstLastPara="1" vert="horz" wrap="square" lIns="0" tIns="0" rIns="0" bIns="0" rtlCol="0" anchor="ctr" anchorCtr="0">
            <a:noAutofit/>
          </a:bodyPr>
          <a:lstStyle/>
          <a:p>
            <a:r>
              <a:rPr lang="en-US" sz="2100"/>
              <a:t>Forthcoming: NSPM for DERs Benefit-Cost Analysis Case Studies </a:t>
            </a:r>
            <a:endParaRPr lang="en-US" sz="2100" dirty="0"/>
          </a:p>
        </p:txBody>
      </p:sp>
      <p:pic>
        <p:nvPicPr>
          <p:cNvPr id="9" name="Picture 8">
            <a:extLst>
              <a:ext uri="{FF2B5EF4-FFF2-40B4-BE49-F238E27FC236}">
                <a16:creationId xmlns:a16="http://schemas.microsoft.com/office/drawing/2014/main" id="{0C8E137A-ECA5-4352-9071-C14323614316}"/>
              </a:ext>
            </a:extLst>
          </p:cNvPr>
          <p:cNvPicPr>
            <a:picLocks noChangeAspect="1"/>
          </p:cNvPicPr>
          <p:nvPr/>
        </p:nvPicPr>
        <p:blipFill>
          <a:blip r:embed="rId3"/>
          <a:stretch>
            <a:fillRect/>
          </a:stretch>
        </p:blipFill>
        <p:spPr>
          <a:xfrm>
            <a:off x="5852369" y="338773"/>
            <a:ext cx="2161904" cy="654049"/>
          </a:xfrm>
          <a:prstGeom prst="rect">
            <a:avLst/>
          </a:prstGeom>
        </p:spPr>
      </p:pic>
      <p:pic>
        <p:nvPicPr>
          <p:cNvPr id="10" name="Picture 9">
            <a:extLst>
              <a:ext uri="{FF2B5EF4-FFF2-40B4-BE49-F238E27FC236}">
                <a16:creationId xmlns:a16="http://schemas.microsoft.com/office/drawing/2014/main" id="{BF81ABCB-2E03-4495-8AE3-44506BEAFADD}"/>
              </a:ext>
            </a:extLst>
          </p:cNvPr>
          <p:cNvPicPr>
            <a:picLocks noChangeAspect="1"/>
          </p:cNvPicPr>
          <p:nvPr/>
        </p:nvPicPr>
        <p:blipFill>
          <a:blip r:embed="rId4"/>
          <a:stretch>
            <a:fillRect/>
          </a:stretch>
        </p:blipFill>
        <p:spPr>
          <a:xfrm>
            <a:off x="8014273" y="214997"/>
            <a:ext cx="860710" cy="688568"/>
          </a:xfrm>
          <a:prstGeom prst="rect">
            <a:avLst/>
          </a:prstGeom>
        </p:spPr>
      </p:pic>
    </p:spTree>
    <p:extLst>
      <p:ext uri="{BB962C8B-B14F-4D97-AF65-F5344CB8AC3E}">
        <p14:creationId xmlns:p14="http://schemas.microsoft.com/office/powerpoint/2010/main" val="200545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B79225A-044F-47AC-A466-ADAA88F41AF1}" type="slidenum">
              <a:rPr lang="en-US" smtClean="0"/>
              <a:pPr/>
              <a:t>23</a:t>
            </a:fld>
            <a:endParaRPr lang="en-US"/>
          </a:p>
        </p:txBody>
      </p:sp>
      <p:sp>
        <p:nvSpPr>
          <p:cNvPr id="3" name="Content Placeholder 2"/>
          <p:cNvSpPr>
            <a:spLocks noGrp="1"/>
          </p:cNvSpPr>
          <p:nvPr>
            <p:ph idx="1"/>
          </p:nvPr>
        </p:nvSpPr>
        <p:spPr>
          <a:xfrm>
            <a:off x="529381" y="1358637"/>
            <a:ext cx="8284456" cy="4857210"/>
          </a:xfrm>
        </p:spPr>
        <p:txBody>
          <a:bodyPr>
            <a:normAutofit fontScale="92500"/>
          </a:bodyPr>
          <a:lstStyle/>
          <a:p>
            <a:pPr marL="0" lvl="0" indent="0">
              <a:lnSpc>
                <a:spcPct val="200000"/>
              </a:lnSpc>
              <a:spcBef>
                <a:spcPts val="600"/>
              </a:spcBef>
              <a:buNone/>
            </a:pPr>
            <a:r>
              <a:rPr lang="en-US" sz="2600" b="1" dirty="0">
                <a:solidFill>
                  <a:schemeClr val="tx2"/>
                </a:solidFill>
              </a:rPr>
              <a:t>Case studies: </a:t>
            </a:r>
          </a:p>
          <a:p>
            <a:pPr marL="342900" lvl="0" indent="-342900">
              <a:lnSpc>
                <a:spcPct val="200000"/>
              </a:lnSpc>
              <a:buFont typeface="+mj-lt"/>
              <a:buAutoNum type="arabicPeriod"/>
            </a:pPr>
            <a:r>
              <a:rPr lang="en-US" sz="2200" i="1" dirty="0"/>
              <a:t>Residential Retrofit Grid-interactive Efficient Building (GEB) in Mid-Atlantic</a:t>
            </a:r>
          </a:p>
          <a:p>
            <a:pPr marL="342900" lvl="0" indent="-342900">
              <a:lnSpc>
                <a:spcPct val="200000"/>
              </a:lnSpc>
              <a:buFont typeface="+mj-lt"/>
              <a:buAutoNum type="arabicPeriod"/>
            </a:pPr>
            <a:r>
              <a:rPr lang="en-US" sz="2200" i="1" dirty="0"/>
              <a:t>Commercial Solar + Storage Controlled Dispatch in West</a:t>
            </a:r>
          </a:p>
          <a:p>
            <a:pPr marL="342900" lvl="0" indent="-342900">
              <a:lnSpc>
                <a:spcPct val="200000"/>
              </a:lnSpc>
              <a:buFont typeface="+mj-lt"/>
              <a:buAutoNum type="arabicPeriod"/>
            </a:pPr>
            <a:r>
              <a:rPr lang="en-US" sz="2200" i="1" dirty="0"/>
              <a:t>Residential EV Managed Charging in Midwest</a:t>
            </a:r>
          </a:p>
          <a:p>
            <a:pPr marL="0" lvl="0" indent="0">
              <a:lnSpc>
                <a:spcPct val="200000"/>
              </a:lnSpc>
              <a:buNone/>
            </a:pPr>
            <a:endParaRPr lang="en-US" sz="1600" i="1" dirty="0">
              <a:solidFill>
                <a:schemeClr val="accent1"/>
              </a:solidFill>
            </a:endParaRPr>
          </a:p>
          <a:p>
            <a:pPr marL="0" lvl="0" indent="0">
              <a:lnSpc>
                <a:spcPct val="200000"/>
              </a:lnSpc>
              <a:buNone/>
            </a:pPr>
            <a:r>
              <a:rPr lang="en-US" sz="2200" b="1" dirty="0">
                <a:solidFill>
                  <a:schemeClr val="tx2"/>
                </a:solidFill>
              </a:rPr>
              <a:t>Publication: </a:t>
            </a:r>
            <a:r>
              <a:rPr lang="en-US" sz="2200" dirty="0">
                <a:solidFill>
                  <a:schemeClr val="tx2"/>
                </a:solidFill>
              </a:rPr>
              <a:t>Early 2022 </a:t>
            </a:r>
            <a:endParaRPr lang="en-US" sz="2200" i="1" dirty="0">
              <a:solidFill>
                <a:schemeClr val="tx2"/>
              </a:solidFill>
            </a:endParaRPr>
          </a:p>
          <a:p>
            <a:pPr marL="0" lvl="0" indent="0" algn="l" rtl="0">
              <a:lnSpc>
                <a:spcPct val="150000"/>
              </a:lnSpc>
              <a:spcBef>
                <a:spcPts val="600"/>
              </a:spcBef>
              <a:spcAft>
                <a:spcPts val="0"/>
              </a:spcAft>
              <a:buNone/>
            </a:pPr>
            <a:endParaRPr lang="en-US" sz="1600" dirty="0">
              <a:solidFill>
                <a:srgbClr val="263562"/>
              </a:solidFill>
            </a:endParaRPr>
          </a:p>
        </p:txBody>
      </p:sp>
      <p:sp>
        <p:nvSpPr>
          <p:cNvPr id="4" name="Footer Placeholder 3"/>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12" name="Text Placeholder 11">
            <a:extLst>
              <a:ext uri="{FF2B5EF4-FFF2-40B4-BE49-F238E27FC236}">
                <a16:creationId xmlns:a16="http://schemas.microsoft.com/office/drawing/2014/main" id="{5D94C6E7-A06F-4200-AAA9-F5EAD7045E76}"/>
              </a:ext>
            </a:extLst>
          </p:cNvPr>
          <p:cNvSpPr>
            <a:spLocks noGrp="1"/>
          </p:cNvSpPr>
          <p:nvPr>
            <p:ph type="body" sz="quarter" idx="13"/>
          </p:nvPr>
        </p:nvSpPr>
        <p:spPr/>
        <p:txBody>
          <a:bodyPr/>
          <a:lstStyle/>
          <a:p>
            <a:r>
              <a:rPr lang="en-US" dirty="0"/>
              <a:t>Lane-8C</a:t>
            </a:r>
          </a:p>
          <a:p>
            <a:endParaRPr lang="en-US" dirty="0"/>
          </a:p>
        </p:txBody>
      </p:sp>
      <p:sp>
        <p:nvSpPr>
          <p:cNvPr id="7" name="Google Shape;376;p46">
            <a:extLst>
              <a:ext uri="{FF2B5EF4-FFF2-40B4-BE49-F238E27FC236}">
                <a16:creationId xmlns:a16="http://schemas.microsoft.com/office/drawing/2014/main" id="{E227B63C-D1F7-43D5-93E8-49E19EFBD794}"/>
              </a:ext>
            </a:extLst>
          </p:cNvPr>
          <p:cNvSpPr txBox="1">
            <a:spLocks noGrp="1"/>
          </p:cNvSpPr>
          <p:nvPr>
            <p:ph type="title"/>
          </p:nvPr>
        </p:nvSpPr>
        <p:spPr>
          <a:xfrm>
            <a:off x="336187" y="343674"/>
            <a:ext cx="5577840" cy="654050"/>
          </a:xfrm>
          <a:prstGeom prst="rect">
            <a:avLst/>
          </a:prstGeom>
        </p:spPr>
        <p:txBody>
          <a:bodyPr spcFirstLastPara="1" vert="horz" wrap="square" lIns="0" tIns="0" rIns="0" bIns="0" rtlCol="0" anchor="ctr" anchorCtr="0">
            <a:noAutofit/>
          </a:bodyPr>
          <a:lstStyle/>
          <a:p>
            <a:r>
              <a:rPr lang="en-US" sz="2100" dirty="0"/>
              <a:t>Forthcoming: NSPM for DERs Benefit-Cost Analysis Case Studies </a:t>
            </a:r>
            <a:endParaRPr sz="2100" dirty="0"/>
          </a:p>
        </p:txBody>
      </p:sp>
      <p:pic>
        <p:nvPicPr>
          <p:cNvPr id="9" name="Picture 8">
            <a:extLst>
              <a:ext uri="{FF2B5EF4-FFF2-40B4-BE49-F238E27FC236}">
                <a16:creationId xmlns:a16="http://schemas.microsoft.com/office/drawing/2014/main" id="{0C8E137A-ECA5-4352-9071-C14323614316}"/>
              </a:ext>
            </a:extLst>
          </p:cNvPr>
          <p:cNvPicPr>
            <a:picLocks noChangeAspect="1"/>
          </p:cNvPicPr>
          <p:nvPr/>
        </p:nvPicPr>
        <p:blipFill>
          <a:blip r:embed="rId3"/>
          <a:stretch>
            <a:fillRect/>
          </a:stretch>
        </p:blipFill>
        <p:spPr>
          <a:xfrm>
            <a:off x="5852369" y="338773"/>
            <a:ext cx="2161904" cy="654049"/>
          </a:xfrm>
          <a:prstGeom prst="rect">
            <a:avLst/>
          </a:prstGeom>
        </p:spPr>
      </p:pic>
      <p:pic>
        <p:nvPicPr>
          <p:cNvPr id="10" name="Picture 9">
            <a:extLst>
              <a:ext uri="{FF2B5EF4-FFF2-40B4-BE49-F238E27FC236}">
                <a16:creationId xmlns:a16="http://schemas.microsoft.com/office/drawing/2014/main" id="{BF81ABCB-2E03-4495-8AE3-44506BEAFADD}"/>
              </a:ext>
            </a:extLst>
          </p:cNvPr>
          <p:cNvPicPr>
            <a:picLocks noChangeAspect="1"/>
          </p:cNvPicPr>
          <p:nvPr/>
        </p:nvPicPr>
        <p:blipFill>
          <a:blip r:embed="rId4"/>
          <a:stretch>
            <a:fillRect/>
          </a:stretch>
        </p:blipFill>
        <p:spPr>
          <a:xfrm>
            <a:off x="8014273" y="214997"/>
            <a:ext cx="860710" cy="688568"/>
          </a:xfrm>
          <a:prstGeom prst="rect">
            <a:avLst/>
          </a:prstGeom>
        </p:spPr>
      </p:pic>
    </p:spTree>
    <p:extLst>
      <p:ext uri="{BB962C8B-B14F-4D97-AF65-F5344CB8AC3E}">
        <p14:creationId xmlns:p14="http://schemas.microsoft.com/office/powerpoint/2010/main" val="2664832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25" y="365127"/>
            <a:ext cx="7209291" cy="653446"/>
          </a:xfrm>
        </p:spPr>
        <p:txBody>
          <a:bodyPr>
            <a:normAutofit/>
          </a:bodyPr>
          <a:lstStyle/>
          <a:p>
            <a:r>
              <a:rPr lang="en-US" dirty="0"/>
              <a:t>Contact</a:t>
            </a:r>
          </a:p>
        </p:txBody>
      </p:sp>
      <p:sp>
        <p:nvSpPr>
          <p:cNvPr id="4" name="Footer Placeholder 3"/>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8" name="Slide Number Placeholder 7"/>
          <p:cNvSpPr>
            <a:spLocks noGrp="1"/>
          </p:cNvSpPr>
          <p:nvPr>
            <p:ph type="sldNum" sz="quarter" idx="12"/>
          </p:nvPr>
        </p:nvSpPr>
        <p:spPr/>
        <p:txBody>
          <a:bodyPr/>
          <a:lstStyle/>
          <a:p>
            <a:fld id="{1B79225A-044F-47AC-A466-ADAA88F41AF1}" type="slidenum">
              <a:rPr lang="en-US" smtClean="0"/>
              <a:pPr/>
              <a:t>24</a:t>
            </a:fld>
            <a:endParaRPr lang="en-US" dirty="0"/>
          </a:p>
        </p:txBody>
      </p:sp>
      <p:sp>
        <p:nvSpPr>
          <p:cNvPr id="5" name="Content Placeholder 4"/>
          <p:cNvSpPr>
            <a:spLocks noGrp="1"/>
          </p:cNvSpPr>
          <p:nvPr>
            <p:ph idx="1"/>
          </p:nvPr>
        </p:nvSpPr>
        <p:spPr/>
        <p:txBody>
          <a:bodyPr>
            <a:normAutofit/>
          </a:bodyPr>
          <a:lstStyle/>
          <a:p>
            <a:pPr algn="ctr">
              <a:spcBef>
                <a:spcPts val="0"/>
              </a:spcBef>
            </a:pPr>
            <a:r>
              <a:rPr lang="en-US" dirty="0"/>
              <a:t>Courtney Lane</a:t>
            </a:r>
          </a:p>
          <a:p>
            <a:pPr algn="ctr">
              <a:spcBef>
                <a:spcPts val="0"/>
              </a:spcBef>
            </a:pPr>
            <a:r>
              <a:rPr lang="en-US" dirty="0"/>
              <a:t>Synapse Energy Economics</a:t>
            </a:r>
          </a:p>
          <a:p>
            <a:pPr algn="ctr">
              <a:spcBef>
                <a:spcPts val="0"/>
              </a:spcBef>
            </a:pPr>
            <a:r>
              <a:rPr lang="en-US" dirty="0"/>
              <a:t>clane@synapse-energy.com </a:t>
            </a:r>
          </a:p>
        </p:txBody>
      </p:sp>
      <p:sp>
        <p:nvSpPr>
          <p:cNvPr id="3" name="Text Placeholder 2"/>
          <p:cNvSpPr>
            <a:spLocks noGrp="1"/>
          </p:cNvSpPr>
          <p:nvPr>
            <p:ph type="body" sz="quarter" idx="13"/>
          </p:nvPr>
        </p:nvSpPr>
        <p:spPr/>
        <p:txBody>
          <a:bodyPr/>
          <a:lstStyle/>
          <a:p>
            <a:r>
              <a:rPr lang="en-US" dirty="0"/>
              <a:t>Lane-8C</a:t>
            </a:r>
          </a:p>
          <a:p>
            <a:endParaRPr lang="en-US" dirty="0"/>
          </a:p>
        </p:txBody>
      </p:sp>
      <p:sp>
        <p:nvSpPr>
          <p:cNvPr id="7" name="Content Placeholder 14">
            <a:extLst>
              <a:ext uri="{FF2B5EF4-FFF2-40B4-BE49-F238E27FC236}">
                <a16:creationId xmlns:a16="http://schemas.microsoft.com/office/drawing/2014/main" id="{1309E48F-741D-4B7F-B548-E6DD8289DBCD}"/>
              </a:ext>
            </a:extLst>
          </p:cNvPr>
          <p:cNvSpPr txBox="1">
            <a:spLocks/>
          </p:cNvSpPr>
          <p:nvPr/>
        </p:nvSpPr>
        <p:spPr>
          <a:xfrm>
            <a:off x="402848" y="5097747"/>
            <a:ext cx="8284456" cy="1064394"/>
          </a:xfrm>
          <a:prstGeom prst="rect">
            <a:avLst/>
          </a:prstGeom>
          <a:noFill/>
        </p:spPr>
        <p:txBody>
          <a:bodyPr vert="horz" wrap="square" lIns="91440" tIns="45720" rIns="91440" bIns="45720" rtlCol="0">
            <a:spAutoFit/>
          </a:bodyPr>
          <a:lstStyle>
            <a:lvl1pPr marL="171450" indent="-171450" algn="l" defTabSz="914400" rtl="0" eaLnBrk="1" latinLnBrk="0" hangingPunct="1">
              <a:lnSpc>
                <a:spcPts val="3200"/>
              </a:lnSpc>
              <a:spcBef>
                <a:spcPts val="1000"/>
              </a:spcBef>
              <a:buClr>
                <a:schemeClr val="tx2"/>
              </a:buClr>
              <a:buFont typeface="Arial" panose="020B0604020202020204" pitchFamily="34" charset="0"/>
              <a:buChar char=" "/>
              <a:defRPr sz="2400" kern="1200">
                <a:solidFill>
                  <a:schemeClr val="bg1"/>
                </a:solidFill>
                <a:latin typeface="+mn-lt"/>
                <a:ea typeface="+mn-ea"/>
                <a:cs typeface="+mn-cs"/>
              </a:defRPr>
            </a:lvl1pPr>
            <a:lvl2pPr marL="514350" indent="-17145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971550" indent="-17145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42875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828800" indent="-17145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gn="ctr">
              <a:spcAft>
                <a:spcPts val="600"/>
              </a:spcAft>
              <a:buFont typeface="Arial" panose="020B0604020202020204" pitchFamily="34" charset="0"/>
              <a:buNone/>
            </a:pPr>
            <a:r>
              <a:rPr lang="en-US" sz="1600" b="1" dirty="0">
                <a:latin typeface="Arial" panose="020B0604020202020204" pitchFamily="34" charset="0"/>
                <a:cs typeface="Arial" panose="020B0604020202020204" pitchFamily="34" charset="0"/>
              </a:rPr>
              <a:t>Additional Information on NSPM for DERs and supporting Resources:</a:t>
            </a:r>
          </a:p>
          <a:p>
            <a:pPr marL="342900" lvl="1" indent="0" algn="ctr">
              <a:spcBef>
                <a:spcPts val="0"/>
              </a:spcBef>
              <a:spcAft>
                <a:spcPts val="600"/>
              </a:spcAft>
              <a:buFont typeface="Arial" panose="020B0604020202020204" pitchFamily="34" charset="0"/>
              <a:buNone/>
            </a:pPr>
            <a:r>
              <a:rPr lang="en-US" sz="1600" b="1" dirty="0">
                <a:latin typeface="Arial" panose="020B0604020202020204" pitchFamily="34" charset="0"/>
                <a:cs typeface="Arial" panose="020B0604020202020204" pitchFamily="34" charset="0"/>
              </a:rPr>
              <a:t> </a:t>
            </a:r>
            <a:r>
              <a:rPr lang="en-US" sz="1600" dirty="0">
                <a:solidFill>
                  <a:sysClr val="windowText" lastClr="000000">
                    <a:lumMod val="85000"/>
                    <a:lumOff val="15000"/>
                  </a:sysClr>
                </a:solidFill>
                <a:latin typeface="Arial" panose="020B0604020202020204" pitchFamily="34" charset="0"/>
                <a:cs typeface="Arial" panose="020B0604020202020204" pitchFamily="34" charset="0"/>
                <a:hlinkClick r:id="rId3"/>
              </a:rPr>
              <a:t>http://www.nationalenergyscreeningproject.org/</a:t>
            </a:r>
            <a:endParaRPr lang="en-US" sz="1600" dirty="0">
              <a:solidFill>
                <a:sysClr val="windowText" lastClr="000000">
                  <a:lumMod val="85000"/>
                  <a:lumOff val="15000"/>
                </a:sysClr>
              </a:solidFill>
              <a:latin typeface="Arial" panose="020B0604020202020204" pitchFamily="34" charset="0"/>
              <a:cs typeface="Arial" panose="020B0604020202020204" pitchFamily="34" charset="0"/>
            </a:endParaRPr>
          </a:p>
          <a:p>
            <a:pPr marL="231775" lvl="1" indent="0">
              <a:buFont typeface="Arial" panose="020B0604020202020204" pitchFamily="34" charset="0"/>
              <a:buNone/>
            </a:pPr>
            <a:endParaRPr lang="en-US" sz="1700" dirty="0"/>
          </a:p>
        </p:txBody>
      </p:sp>
    </p:spTree>
    <p:extLst>
      <p:ext uri="{BB962C8B-B14F-4D97-AF65-F5344CB8AC3E}">
        <p14:creationId xmlns:p14="http://schemas.microsoft.com/office/powerpoint/2010/main" val="19878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B79225A-044F-47AC-A466-ADAA88F41AF1}" type="slidenum">
              <a:rPr lang="en-US" smtClean="0"/>
              <a:pPr/>
              <a:t>3</a:t>
            </a:fld>
            <a:endParaRPr lang="en-US"/>
          </a:p>
        </p:txBody>
      </p:sp>
      <p:sp>
        <p:nvSpPr>
          <p:cNvPr id="2" name="Title 1"/>
          <p:cNvSpPr>
            <a:spLocks noGrp="1"/>
          </p:cNvSpPr>
          <p:nvPr>
            <p:ph type="title"/>
          </p:nvPr>
        </p:nvSpPr>
        <p:spPr/>
        <p:txBody>
          <a:bodyPr/>
          <a:lstStyle/>
          <a:p>
            <a:r>
              <a:rPr lang="en-US" dirty="0"/>
              <a:t>Presentation Outline</a:t>
            </a:r>
          </a:p>
        </p:txBody>
      </p:sp>
      <p:sp>
        <p:nvSpPr>
          <p:cNvPr id="3" name="Content Placeholder 2"/>
          <p:cNvSpPr>
            <a:spLocks noGrp="1"/>
          </p:cNvSpPr>
          <p:nvPr>
            <p:ph idx="1"/>
          </p:nvPr>
        </p:nvSpPr>
        <p:spPr/>
        <p:txBody>
          <a:bodyPr>
            <a:normAutofit/>
          </a:bodyPr>
          <a:lstStyle/>
          <a:p>
            <a:r>
              <a:rPr lang="en-US" dirty="0"/>
              <a:t>Overview of the “National Standards Practice Manual for Benefit-Cost Analysis of Distributed Energy Resources” (NSPM for DERS)</a:t>
            </a:r>
          </a:p>
          <a:p>
            <a:r>
              <a:rPr lang="en-US" dirty="0"/>
              <a:t>Summary of NSPM for DERs guidance on interactive effects</a:t>
            </a:r>
          </a:p>
          <a:p>
            <a:r>
              <a:rPr lang="en-US" dirty="0"/>
              <a:t>Preview of forthcoming resources</a:t>
            </a:r>
          </a:p>
        </p:txBody>
      </p:sp>
      <p:sp>
        <p:nvSpPr>
          <p:cNvPr id="4" name="Footer Placeholder 3"/>
          <p:cNvSpPr>
            <a:spLocks noGrp="1"/>
          </p:cNvSpPr>
          <p:nvPr>
            <p:ph type="ftr" sz="quarter" idx="11"/>
          </p:nvPr>
        </p:nvSpPr>
        <p:spPr/>
        <p:txBody>
          <a:bodyPr/>
          <a:lstStyle/>
          <a:p>
            <a:r>
              <a:rPr lang="en-US"/>
              <a:t>www.synapse-energy.com  |  ©2021 Synapse Energy Economics Inc. All rights reserved.</a:t>
            </a:r>
            <a:endParaRPr lang="en-US" dirty="0"/>
          </a:p>
        </p:txBody>
      </p:sp>
      <p:sp>
        <p:nvSpPr>
          <p:cNvPr id="12" name="Text Placeholder 11">
            <a:extLst>
              <a:ext uri="{FF2B5EF4-FFF2-40B4-BE49-F238E27FC236}">
                <a16:creationId xmlns:a16="http://schemas.microsoft.com/office/drawing/2014/main" id="{5D94C6E7-A06F-4200-AAA9-F5EAD7045E76}"/>
              </a:ext>
            </a:extLst>
          </p:cNvPr>
          <p:cNvSpPr>
            <a:spLocks noGrp="1"/>
          </p:cNvSpPr>
          <p:nvPr>
            <p:ph type="body" sz="quarter" idx="13"/>
          </p:nvPr>
        </p:nvSpPr>
        <p:spPr/>
        <p:txBody>
          <a:bodyPr/>
          <a:lstStyle/>
          <a:p>
            <a:r>
              <a:rPr lang="en-US" dirty="0"/>
              <a:t>Lane-8C</a:t>
            </a:r>
          </a:p>
          <a:p>
            <a:endParaRPr lang="en-US" dirty="0"/>
          </a:p>
        </p:txBody>
      </p:sp>
    </p:spTree>
    <p:extLst>
      <p:ext uri="{BB962C8B-B14F-4D97-AF65-F5344CB8AC3E}">
        <p14:creationId xmlns:p14="http://schemas.microsoft.com/office/powerpoint/2010/main" val="34990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Overview of the NSPM for DERs</a:t>
            </a:r>
            <a:endParaRPr lang="en-US" sz="4000" dirty="0"/>
          </a:p>
        </p:txBody>
      </p:sp>
    </p:spTree>
    <p:extLst>
      <p:ext uri="{BB962C8B-B14F-4D97-AF65-F5344CB8AC3E}">
        <p14:creationId xmlns:p14="http://schemas.microsoft.com/office/powerpoint/2010/main" val="381170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045A5-4759-4447-BB22-AFD806C3539E}"/>
              </a:ext>
            </a:extLst>
          </p:cNvPr>
          <p:cNvSpPr>
            <a:spLocks noGrp="1"/>
          </p:cNvSpPr>
          <p:nvPr>
            <p:ph type="sldNum" sz="quarter" idx="12"/>
          </p:nvPr>
        </p:nvSpPr>
        <p:spPr/>
        <p:txBody>
          <a:bodyPr/>
          <a:lstStyle/>
          <a:p>
            <a:fld id="{1B79225A-044F-47AC-A466-ADAA88F41AF1}" type="slidenum">
              <a:rPr lang="en-US" smtClean="0"/>
              <a:pPr/>
              <a:t>5</a:t>
            </a:fld>
            <a:endParaRPr lang="en-US" dirty="0"/>
          </a:p>
        </p:txBody>
      </p:sp>
      <p:sp>
        <p:nvSpPr>
          <p:cNvPr id="9" name="Footer Placeholder 4">
            <a:extLst>
              <a:ext uri="{FF2B5EF4-FFF2-40B4-BE49-F238E27FC236}">
                <a16:creationId xmlns:a16="http://schemas.microsoft.com/office/drawing/2014/main" id="{C89FA3AE-31AA-418E-90FA-A32AD6C4FB0F}"/>
              </a:ext>
            </a:extLst>
          </p:cNvPr>
          <p:cNvSpPr>
            <a:spLocks noGrp="1"/>
          </p:cNvSpPr>
          <p:nvPr>
            <p:ph type="ftr" sz="quarter" idx="11"/>
          </p:nvPr>
        </p:nvSpPr>
        <p:spPr>
          <a:xfrm>
            <a:off x="529381" y="6507381"/>
            <a:ext cx="5577840" cy="390124"/>
          </a:xfrm>
        </p:spPr>
        <p:txBody>
          <a:bodyPr/>
          <a:lstStyle/>
          <a:p>
            <a:r>
              <a:rPr lang="en-US" dirty="0"/>
              <a:t>www.synapse-energy.com  |  ©2021 Synapse Energy Economics Inc. All rights reserved.</a:t>
            </a:r>
          </a:p>
        </p:txBody>
      </p:sp>
      <p:sp>
        <p:nvSpPr>
          <p:cNvPr id="6" name="Text Placeholder 11">
            <a:extLst>
              <a:ext uri="{FF2B5EF4-FFF2-40B4-BE49-F238E27FC236}">
                <a16:creationId xmlns:a16="http://schemas.microsoft.com/office/drawing/2014/main" id="{D2B86C6B-6B1B-470A-81D3-FD38B3F795DF}"/>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
        <p:nvSpPr>
          <p:cNvPr id="12" name="Title 2">
            <a:extLst>
              <a:ext uri="{FF2B5EF4-FFF2-40B4-BE49-F238E27FC236}">
                <a16:creationId xmlns:a16="http://schemas.microsoft.com/office/drawing/2014/main" id="{8B1DAAFC-0C05-42E9-83C5-1B7B55BE3C37}"/>
              </a:ext>
            </a:extLst>
          </p:cNvPr>
          <p:cNvSpPr txBox="1">
            <a:spLocks/>
          </p:cNvSpPr>
          <p:nvPr/>
        </p:nvSpPr>
        <p:spPr>
          <a:xfrm>
            <a:off x="4513460" y="673768"/>
            <a:ext cx="3523347" cy="710729"/>
          </a:xfrm>
          <a:prstGeom prst="rect">
            <a:avLst/>
          </a:prstGeom>
          <a:solidFill>
            <a:schemeClr val="bg2">
              <a:lumMod val="20000"/>
              <a:lumOff val="80000"/>
            </a:schemeClr>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t>NSPM for DERs </a:t>
            </a:r>
          </a:p>
          <a:p>
            <a:pPr algn="ctr"/>
            <a:r>
              <a:rPr lang="en-US" sz="1600" dirty="0"/>
              <a:t>August 2020 </a:t>
            </a:r>
          </a:p>
        </p:txBody>
      </p:sp>
      <p:pic>
        <p:nvPicPr>
          <p:cNvPr id="17" name="Picture 16" descr="A screenshot of a social media post&#10;&#10;Description automatically generated">
            <a:extLst>
              <a:ext uri="{FF2B5EF4-FFF2-40B4-BE49-F238E27FC236}">
                <a16:creationId xmlns:a16="http://schemas.microsoft.com/office/drawing/2014/main" id="{EFCEB1D2-0F6F-479D-8FC7-C7F8BF646A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039" y="1350571"/>
            <a:ext cx="2506188" cy="3243521"/>
          </a:xfrm>
          <a:prstGeom prst="rect">
            <a:avLst/>
          </a:prstGeom>
          <a:ln w="12700">
            <a:solidFill>
              <a:schemeClr val="tx1">
                <a:lumMod val="50000"/>
                <a:lumOff val="50000"/>
              </a:schemeClr>
            </a:solidFill>
          </a:ln>
          <a:effectLst>
            <a:outerShdw blurRad="50800" dist="38100" algn="l" rotWithShape="0">
              <a:prstClr val="black">
                <a:alpha val="40000"/>
              </a:prstClr>
            </a:outerShdw>
          </a:effectLst>
        </p:spPr>
      </p:pic>
      <p:sp>
        <p:nvSpPr>
          <p:cNvPr id="18" name="Title 2">
            <a:extLst>
              <a:ext uri="{FF2B5EF4-FFF2-40B4-BE49-F238E27FC236}">
                <a16:creationId xmlns:a16="http://schemas.microsoft.com/office/drawing/2014/main" id="{6370ABAF-A91D-4C10-9FAA-DCD40C9E9276}"/>
              </a:ext>
            </a:extLst>
          </p:cNvPr>
          <p:cNvSpPr txBox="1">
            <a:spLocks/>
          </p:cNvSpPr>
          <p:nvPr/>
        </p:nvSpPr>
        <p:spPr>
          <a:xfrm>
            <a:off x="521629" y="355660"/>
            <a:ext cx="3523347" cy="710729"/>
          </a:xfrm>
          <a:prstGeom prst="rect">
            <a:avLst/>
          </a:prstGeom>
          <a:solidFill>
            <a:schemeClr val="bg2">
              <a:lumMod val="20000"/>
              <a:lumOff val="80000"/>
            </a:schemeClr>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2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t>NSPM for EE </a:t>
            </a:r>
          </a:p>
          <a:p>
            <a:pPr algn="ctr"/>
            <a:r>
              <a:rPr lang="en-US" sz="1600" dirty="0"/>
              <a:t>May 2017</a:t>
            </a:r>
          </a:p>
        </p:txBody>
      </p:sp>
      <p:pic>
        <p:nvPicPr>
          <p:cNvPr id="20" name="Picture 19">
            <a:extLst>
              <a:ext uri="{FF2B5EF4-FFF2-40B4-BE49-F238E27FC236}">
                <a16:creationId xmlns:a16="http://schemas.microsoft.com/office/drawing/2014/main" id="{A4547966-242C-426E-B974-4A3AA6AC6024}"/>
              </a:ext>
            </a:extLst>
          </p:cNvPr>
          <p:cNvPicPr>
            <a:picLocks noChangeAspect="1"/>
          </p:cNvPicPr>
          <p:nvPr/>
        </p:nvPicPr>
        <p:blipFill rotWithShape="1">
          <a:blip r:embed="rId4">
            <a:grayscl/>
          </a:blip>
          <a:srcRect l="6875" t="41000" r="47406" b="37833"/>
          <a:stretch/>
        </p:blipFill>
        <p:spPr>
          <a:xfrm>
            <a:off x="1370318" y="4693936"/>
            <a:ext cx="6717665" cy="1749439"/>
          </a:xfrm>
          <a:prstGeom prst="rect">
            <a:avLst/>
          </a:prstGeom>
        </p:spPr>
      </p:pic>
      <p:grpSp>
        <p:nvGrpSpPr>
          <p:cNvPr id="13" name="Group 2">
            <a:extLst>
              <a:ext uri="{FF2B5EF4-FFF2-40B4-BE49-F238E27FC236}">
                <a16:creationId xmlns:a16="http://schemas.microsoft.com/office/drawing/2014/main" id="{AE6B541A-8994-43BC-8387-AC679EE0D324}"/>
              </a:ext>
            </a:extLst>
          </p:cNvPr>
          <p:cNvGrpSpPr>
            <a:grpSpLocks/>
          </p:cNvGrpSpPr>
          <p:nvPr/>
        </p:nvGrpSpPr>
        <p:grpSpPr bwMode="auto">
          <a:xfrm>
            <a:off x="1086873" y="1008812"/>
            <a:ext cx="2663638" cy="3440955"/>
            <a:chOff x="7797" y="-42"/>
            <a:chExt cx="2988" cy="3800"/>
          </a:xfrm>
        </p:grpSpPr>
        <p:pic>
          <p:nvPicPr>
            <p:cNvPr id="14" name="Picture 3">
              <a:extLst>
                <a:ext uri="{FF2B5EF4-FFF2-40B4-BE49-F238E27FC236}">
                  <a16:creationId xmlns:a16="http://schemas.microsoft.com/office/drawing/2014/main" id="{9F2D078A-B0F4-4AFA-B50C-4941E0EFC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 y="-42"/>
              <a:ext cx="2988" cy="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EE428804-3CC0-40B8-B076-8B4E85482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0" y="-9"/>
              <a:ext cx="2810" cy="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461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EE63-42AF-47EF-8D05-E089542E35B2}"/>
              </a:ext>
            </a:extLst>
          </p:cNvPr>
          <p:cNvSpPr>
            <a:spLocks noGrp="1"/>
          </p:cNvSpPr>
          <p:nvPr>
            <p:ph type="title"/>
          </p:nvPr>
        </p:nvSpPr>
        <p:spPr>
          <a:xfrm>
            <a:off x="529381" y="448840"/>
            <a:ext cx="6311367" cy="653446"/>
          </a:xfrm>
        </p:spPr>
        <p:txBody>
          <a:bodyPr anchor="ctr">
            <a:normAutofit/>
          </a:bodyPr>
          <a:lstStyle/>
          <a:p>
            <a:r>
              <a:rPr lang="en-US" sz="2800" dirty="0"/>
              <a:t>Audience and Uses</a:t>
            </a:r>
          </a:p>
        </p:txBody>
      </p:sp>
      <p:sp>
        <p:nvSpPr>
          <p:cNvPr id="5" name="Content Placeholder 2">
            <a:extLst>
              <a:ext uri="{FF2B5EF4-FFF2-40B4-BE49-F238E27FC236}">
                <a16:creationId xmlns:a16="http://schemas.microsoft.com/office/drawing/2014/main" id="{EBAD4FB7-3633-468D-8A5D-129BF4C91DD7}"/>
              </a:ext>
            </a:extLst>
          </p:cNvPr>
          <p:cNvSpPr>
            <a:spLocks noGrp="1"/>
          </p:cNvSpPr>
          <p:nvPr>
            <p:ph sz="half" idx="1"/>
          </p:nvPr>
        </p:nvSpPr>
        <p:spPr>
          <a:xfrm>
            <a:off x="703660" y="2204478"/>
            <a:ext cx="3868340" cy="4231390"/>
          </a:xfrm>
        </p:spPr>
        <p:txBody>
          <a:bodyPr>
            <a:noAutofit/>
          </a:bodyPr>
          <a:lstStyle/>
          <a:p>
            <a:pPr marL="0" indent="0">
              <a:lnSpc>
                <a:spcPct val="100000"/>
              </a:lnSpc>
              <a:spcBef>
                <a:spcPts val="0"/>
              </a:spcBef>
              <a:spcAft>
                <a:spcPts val="600"/>
              </a:spcAft>
              <a:buNone/>
            </a:pPr>
            <a:r>
              <a:rPr lang="en-US" sz="1700" b="1" dirty="0"/>
              <a:t>Purpose: </a:t>
            </a:r>
            <a:r>
              <a:rPr lang="en-US" sz="1600" dirty="0"/>
              <a:t>Guidance for valuing DER opportunities to inform policies and strategies that support state goals/objectives, such as:</a:t>
            </a:r>
          </a:p>
          <a:p>
            <a:pPr marL="512763" indent="-285750">
              <a:lnSpc>
                <a:spcPct val="100000"/>
              </a:lnSpc>
              <a:spcBef>
                <a:spcPts val="0"/>
              </a:spcBef>
              <a:spcAft>
                <a:spcPts val="600"/>
              </a:spcAft>
              <a:buSzPct val="150000"/>
            </a:pPr>
            <a:r>
              <a:rPr lang="en-US" sz="1600" dirty="0"/>
              <a:t>expanding EE/DR plans, strategies, and programs to a broader set of DERs;</a:t>
            </a:r>
          </a:p>
          <a:p>
            <a:pPr marL="512763" indent="-285750">
              <a:lnSpc>
                <a:spcPct val="100000"/>
              </a:lnSpc>
              <a:spcBef>
                <a:spcPts val="0"/>
              </a:spcBef>
              <a:spcAft>
                <a:spcPts val="600"/>
              </a:spcAft>
              <a:buSzPct val="150000"/>
            </a:pPr>
            <a:r>
              <a:rPr lang="en-US" sz="1600" dirty="0"/>
              <a:t>evaluating and planning for non-wires/pipes solutions;  </a:t>
            </a:r>
          </a:p>
          <a:p>
            <a:pPr marL="512763" indent="-285750">
              <a:lnSpc>
                <a:spcPct val="100000"/>
              </a:lnSpc>
              <a:spcBef>
                <a:spcPts val="0"/>
              </a:spcBef>
              <a:spcAft>
                <a:spcPts val="600"/>
              </a:spcAft>
              <a:buSzPct val="150000"/>
            </a:pPr>
            <a:r>
              <a:rPr lang="en-US" sz="1600" dirty="0"/>
              <a:t>incorporating DERs into distribution system planning;</a:t>
            </a:r>
          </a:p>
          <a:p>
            <a:pPr marL="512763" indent="-285750">
              <a:lnSpc>
                <a:spcPct val="100000"/>
              </a:lnSpc>
              <a:spcBef>
                <a:spcPts val="0"/>
              </a:spcBef>
              <a:spcAft>
                <a:spcPts val="600"/>
              </a:spcAft>
              <a:buSzPct val="150000"/>
            </a:pPr>
            <a:r>
              <a:rPr lang="en-US" sz="1600" dirty="0"/>
              <a:t>achieving electrification goals, including EV goals;</a:t>
            </a:r>
          </a:p>
          <a:p>
            <a:pPr marL="512763" indent="-285750">
              <a:lnSpc>
                <a:spcPct val="100000"/>
              </a:lnSpc>
              <a:spcBef>
                <a:spcPts val="0"/>
              </a:spcBef>
              <a:spcAft>
                <a:spcPts val="600"/>
              </a:spcAft>
              <a:buSzPct val="150000"/>
            </a:pPr>
            <a:r>
              <a:rPr lang="en-US" sz="1600" dirty="0"/>
              <a:t>achieving environmental and carbon emission objectives.</a:t>
            </a:r>
          </a:p>
        </p:txBody>
      </p:sp>
      <p:sp>
        <p:nvSpPr>
          <p:cNvPr id="7" name="Slide Number Placeholder 6">
            <a:extLst>
              <a:ext uri="{FF2B5EF4-FFF2-40B4-BE49-F238E27FC236}">
                <a16:creationId xmlns:a16="http://schemas.microsoft.com/office/drawing/2014/main" id="{87C7B8F9-AA09-4AFE-830F-2900CD1440CD}"/>
              </a:ext>
            </a:extLst>
          </p:cNvPr>
          <p:cNvSpPr>
            <a:spLocks noGrp="1"/>
          </p:cNvSpPr>
          <p:nvPr>
            <p:ph type="sldNum" sz="quarter" idx="12"/>
          </p:nvPr>
        </p:nvSpPr>
        <p:spPr/>
        <p:txBody>
          <a:bodyPr anchor="ctr">
            <a:normAutofit/>
          </a:bodyPr>
          <a:lstStyle/>
          <a:p>
            <a:pPr>
              <a:spcAft>
                <a:spcPts val="600"/>
              </a:spcAft>
            </a:pPr>
            <a:fld id="{49428E3E-090C-411A-A663-16FA5027569F}" type="slidenum">
              <a:rPr lang="en-US" smtClean="0"/>
              <a:pPr>
                <a:spcAft>
                  <a:spcPts val="600"/>
                </a:spcAft>
              </a:pPr>
              <a:t>6</a:t>
            </a:fld>
            <a:endParaRPr lang="en-US" dirty="0"/>
          </a:p>
        </p:txBody>
      </p:sp>
      <p:sp>
        <p:nvSpPr>
          <p:cNvPr id="6" name="Content Placeholder 4">
            <a:extLst>
              <a:ext uri="{FF2B5EF4-FFF2-40B4-BE49-F238E27FC236}">
                <a16:creationId xmlns:a16="http://schemas.microsoft.com/office/drawing/2014/main" id="{DA5A0575-4229-4A75-B111-2F4F0916A421}"/>
              </a:ext>
            </a:extLst>
          </p:cNvPr>
          <p:cNvSpPr txBox="1">
            <a:spLocks/>
          </p:cNvSpPr>
          <p:nvPr/>
        </p:nvSpPr>
        <p:spPr>
          <a:xfrm>
            <a:off x="4627958" y="2204478"/>
            <a:ext cx="3886200" cy="4084197"/>
          </a:xfrm>
          <a:prstGeom prst="rect">
            <a:avLst/>
          </a:prstGeom>
        </p:spPr>
        <p:txBody>
          <a:bodyPr>
            <a:normAutofit/>
          </a:bodyPr>
          <a:lst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Aft>
                <a:spcPts val="600"/>
              </a:spcAft>
              <a:buFont typeface="Arial" panose="020B0604020202020204" pitchFamily="34" charset="0"/>
              <a:buNone/>
            </a:pPr>
            <a:r>
              <a:rPr lang="en-US" sz="1700" b="1" dirty="0"/>
              <a:t>Applies to: </a:t>
            </a:r>
          </a:p>
          <a:p>
            <a:pPr marL="512763" indent="-285750">
              <a:lnSpc>
                <a:spcPct val="100000"/>
              </a:lnSpc>
              <a:spcBef>
                <a:spcPts val="0"/>
              </a:spcBef>
              <a:spcAft>
                <a:spcPts val="600"/>
              </a:spcAft>
              <a:buClr>
                <a:schemeClr val="tx2"/>
              </a:buClr>
            </a:pPr>
            <a:r>
              <a:rPr lang="en-US" sz="1600" b="1" dirty="0"/>
              <a:t>Programs</a:t>
            </a:r>
            <a:r>
              <a:rPr lang="en-US" sz="1600" dirty="0"/>
              <a:t>: initiatives and policies implemented by utilities or other entities to encourage adoption of DERs </a:t>
            </a:r>
          </a:p>
          <a:p>
            <a:pPr marL="512763" indent="-285750">
              <a:lnSpc>
                <a:spcPct val="100000"/>
              </a:lnSpc>
              <a:spcBef>
                <a:spcPts val="0"/>
              </a:spcBef>
              <a:spcAft>
                <a:spcPts val="600"/>
              </a:spcAft>
              <a:buClr>
                <a:schemeClr val="tx2"/>
              </a:buClr>
            </a:pPr>
            <a:r>
              <a:rPr lang="en-US" sz="1600" b="1" dirty="0"/>
              <a:t>Procurements:</a:t>
            </a:r>
            <a:r>
              <a:rPr lang="en-US" sz="1600" dirty="0"/>
              <a:t> initiatives to procure DERs, whether built by a utility or procured from third-party vendors, e.g., competitive procurement </a:t>
            </a:r>
          </a:p>
          <a:p>
            <a:pPr marL="512763" indent="-285750">
              <a:lnSpc>
                <a:spcPct val="100000"/>
              </a:lnSpc>
              <a:spcBef>
                <a:spcPts val="0"/>
              </a:spcBef>
              <a:spcAft>
                <a:spcPts val="600"/>
              </a:spcAft>
              <a:buClr>
                <a:schemeClr val="tx2"/>
              </a:buClr>
            </a:pPr>
            <a:r>
              <a:rPr lang="en-US" sz="1600" b="1" dirty="0"/>
              <a:t>Pricing Mechanisms</a:t>
            </a:r>
            <a:r>
              <a:rPr lang="en-US" sz="1600" dirty="0"/>
              <a:t>: such as those designed to compensate DERs for their value to grid or to achieve other policy objectives (e.g., time-of-use rates, peak time rebates, critical peak pricing) </a:t>
            </a:r>
          </a:p>
        </p:txBody>
      </p:sp>
      <p:sp>
        <p:nvSpPr>
          <p:cNvPr id="8" name="Rectangle 7">
            <a:extLst>
              <a:ext uri="{FF2B5EF4-FFF2-40B4-BE49-F238E27FC236}">
                <a16:creationId xmlns:a16="http://schemas.microsoft.com/office/drawing/2014/main" id="{32E1B2DB-90F9-40E6-932E-F18126AB1271}"/>
              </a:ext>
            </a:extLst>
          </p:cNvPr>
          <p:cNvSpPr/>
          <p:nvPr/>
        </p:nvSpPr>
        <p:spPr>
          <a:xfrm>
            <a:off x="529381" y="1120496"/>
            <a:ext cx="8219315" cy="1015663"/>
          </a:xfrm>
          <a:prstGeom prst="rect">
            <a:avLst/>
          </a:prstGeom>
        </p:spPr>
        <p:txBody>
          <a:bodyPr wrap="square">
            <a:spAutoFit/>
          </a:bodyPr>
          <a:lstStyle/>
          <a:p>
            <a:r>
              <a:rPr lang="en-US" sz="2000" b="1" dirty="0"/>
              <a:t>Audience:  </a:t>
            </a:r>
            <a:r>
              <a:rPr lang="en-US" sz="2000" dirty="0"/>
              <a:t>All entities overseeing/guiding DER decisions (Public utility commissions, state energy offices, utilities, DER reps, evaluators, consumer advocates, and others) </a:t>
            </a:r>
          </a:p>
        </p:txBody>
      </p:sp>
      <p:sp>
        <p:nvSpPr>
          <p:cNvPr id="17" name="Footer Placeholder 4">
            <a:extLst>
              <a:ext uri="{FF2B5EF4-FFF2-40B4-BE49-F238E27FC236}">
                <a16:creationId xmlns:a16="http://schemas.microsoft.com/office/drawing/2014/main" id="{A67FB095-A5BF-49A2-9835-E57BEAA99CDF}"/>
              </a:ext>
            </a:extLst>
          </p:cNvPr>
          <p:cNvSpPr>
            <a:spLocks noGrp="1"/>
          </p:cNvSpPr>
          <p:nvPr>
            <p:ph type="ftr" sz="quarter" idx="11"/>
          </p:nvPr>
        </p:nvSpPr>
        <p:spPr>
          <a:xfrm>
            <a:off x="529381" y="6507381"/>
            <a:ext cx="5577840" cy="390124"/>
          </a:xfrm>
        </p:spPr>
        <p:txBody>
          <a:bodyPr/>
          <a:lstStyle/>
          <a:p>
            <a:r>
              <a:rPr lang="en-US" dirty="0"/>
              <a:t>www.synapse-energy.com  |  ©2021 Synapse Energy Economics Inc. All rights reserved.</a:t>
            </a:r>
          </a:p>
        </p:txBody>
      </p:sp>
      <p:sp>
        <p:nvSpPr>
          <p:cNvPr id="9" name="Text Placeholder 11">
            <a:extLst>
              <a:ext uri="{FF2B5EF4-FFF2-40B4-BE49-F238E27FC236}">
                <a16:creationId xmlns:a16="http://schemas.microsoft.com/office/drawing/2014/main" id="{5BEAA950-DF47-4BED-99E9-390A35139ADC}"/>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Tree>
    <p:extLst>
      <p:ext uri="{BB962C8B-B14F-4D97-AF65-F5344CB8AC3E}">
        <p14:creationId xmlns:p14="http://schemas.microsoft.com/office/powerpoint/2010/main" val="285830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C23F-E1A7-42E5-849E-2001ABBFC2B4}"/>
              </a:ext>
            </a:extLst>
          </p:cNvPr>
          <p:cNvSpPr>
            <a:spLocks noGrp="1"/>
          </p:cNvSpPr>
          <p:nvPr>
            <p:ph type="title"/>
          </p:nvPr>
        </p:nvSpPr>
        <p:spPr>
          <a:xfrm>
            <a:off x="501325" y="365127"/>
            <a:ext cx="8319289" cy="653446"/>
          </a:xfrm>
        </p:spPr>
        <p:txBody>
          <a:bodyPr>
            <a:normAutofit fontScale="90000"/>
          </a:bodyPr>
          <a:lstStyle/>
          <a:p>
            <a:r>
              <a:rPr lang="en-US" dirty="0"/>
              <a:t>NSPM for DERs: Cost-Effectiveness Perspective</a:t>
            </a:r>
          </a:p>
        </p:txBody>
      </p:sp>
      <p:sp>
        <p:nvSpPr>
          <p:cNvPr id="3" name="Footer Placeholder 2">
            <a:extLst>
              <a:ext uri="{FF2B5EF4-FFF2-40B4-BE49-F238E27FC236}">
                <a16:creationId xmlns:a16="http://schemas.microsoft.com/office/drawing/2014/main" id="{05C5AD71-FC9E-47C1-AF82-E65B13A33E6E}"/>
              </a:ext>
            </a:extLst>
          </p:cNvPr>
          <p:cNvSpPr>
            <a:spLocks noGrp="1"/>
          </p:cNvSpPr>
          <p:nvPr>
            <p:ph type="ftr" sz="quarter" idx="11"/>
          </p:nvPr>
        </p:nvSpPr>
        <p:spPr/>
        <p:txBody>
          <a:bodyPr/>
          <a:lstStyle/>
          <a:p>
            <a:r>
              <a:rPr lang="en-US" dirty="0"/>
              <a:t>www.synapse-energy.com  |  ©2021 Synapse Energy Economics Inc. All rights reserved.</a:t>
            </a:r>
          </a:p>
        </p:txBody>
      </p:sp>
      <p:sp>
        <p:nvSpPr>
          <p:cNvPr id="4" name="Slide Number Placeholder 3">
            <a:extLst>
              <a:ext uri="{FF2B5EF4-FFF2-40B4-BE49-F238E27FC236}">
                <a16:creationId xmlns:a16="http://schemas.microsoft.com/office/drawing/2014/main" id="{A2141626-CC62-445C-9547-443196609EDB}"/>
              </a:ext>
            </a:extLst>
          </p:cNvPr>
          <p:cNvSpPr>
            <a:spLocks noGrp="1"/>
          </p:cNvSpPr>
          <p:nvPr>
            <p:ph type="sldNum" sz="quarter" idx="12"/>
          </p:nvPr>
        </p:nvSpPr>
        <p:spPr/>
        <p:txBody>
          <a:bodyPr/>
          <a:lstStyle/>
          <a:p>
            <a:fld id="{1B79225A-044F-47AC-A466-ADAA88F41AF1}" type="slidenum">
              <a:rPr lang="en-US" smtClean="0"/>
              <a:t>7</a:t>
            </a:fld>
            <a:endParaRPr lang="en-US"/>
          </a:p>
        </p:txBody>
      </p:sp>
      <p:sp>
        <p:nvSpPr>
          <p:cNvPr id="6" name="Text Placeholder 5">
            <a:extLst>
              <a:ext uri="{FF2B5EF4-FFF2-40B4-BE49-F238E27FC236}">
                <a16:creationId xmlns:a16="http://schemas.microsoft.com/office/drawing/2014/main" id="{FB69404B-121A-4CDE-A97F-AAF8E53E62EF}"/>
              </a:ext>
            </a:extLst>
          </p:cNvPr>
          <p:cNvSpPr>
            <a:spLocks noGrp="1"/>
          </p:cNvSpPr>
          <p:nvPr>
            <p:ph type="body" sz="quarter" idx="13"/>
          </p:nvPr>
        </p:nvSpPr>
        <p:spPr/>
        <p:txBody>
          <a:bodyPr/>
          <a:lstStyle/>
          <a:p>
            <a:r>
              <a:rPr lang="en-US" dirty="0"/>
              <a:t>Lane-8C</a:t>
            </a:r>
          </a:p>
          <a:p>
            <a:endParaRPr lang="en-US" dirty="0"/>
          </a:p>
        </p:txBody>
      </p:sp>
      <p:pic>
        <p:nvPicPr>
          <p:cNvPr id="8" name="Content Placeholder 4">
            <a:extLst>
              <a:ext uri="{FF2B5EF4-FFF2-40B4-BE49-F238E27FC236}">
                <a16:creationId xmlns:a16="http://schemas.microsoft.com/office/drawing/2014/main" id="{808C0EB4-C9D9-4C58-94F8-B5E00210300E}"/>
              </a:ext>
            </a:extLst>
          </p:cNvPr>
          <p:cNvPicPr>
            <a:picLocks noChangeAspect="1"/>
          </p:cNvPicPr>
          <p:nvPr/>
        </p:nvPicPr>
        <p:blipFill>
          <a:blip r:embed="rId3"/>
          <a:stretch>
            <a:fillRect/>
          </a:stretch>
        </p:blipFill>
        <p:spPr>
          <a:xfrm>
            <a:off x="746032" y="1531778"/>
            <a:ext cx="7698596" cy="4454009"/>
          </a:xfrm>
          <a:prstGeom prst="rect">
            <a:avLst/>
          </a:prstGeom>
        </p:spPr>
      </p:pic>
    </p:spTree>
    <p:extLst>
      <p:ext uri="{BB962C8B-B14F-4D97-AF65-F5344CB8AC3E}">
        <p14:creationId xmlns:p14="http://schemas.microsoft.com/office/powerpoint/2010/main" val="253128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C23F-E1A7-42E5-849E-2001ABBFC2B4}"/>
              </a:ext>
            </a:extLst>
          </p:cNvPr>
          <p:cNvSpPr>
            <a:spLocks noGrp="1"/>
          </p:cNvSpPr>
          <p:nvPr>
            <p:ph type="title"/>
          </p:nvPr>
        </p:nvSpPr>
        <p:spPr/>
        <p:txBody>
          <a:bodyPr/>
          <a:lstStyle/>
          <a:p>
            <a:r>
              <a:rPr lang="en-US" dirty="0"/>
              <a:t>NSPM for DERs: Principles </a:t>
            </a:r>
          </a:p>
        </p:txBody>
      </p:sp>
      <p:sp>
        <p:nvSpPr>
          <p:cNvPr id="3" name="Footer Placeholder 2">
            <a:extLst>
              <a:ext uri="{FF2B5EF4-FFF2-40B4-BE49-F238E27FC236}">
                <a16:creationId xmlns:a16="http://schemas.microsoft.com/office/drawing/2014/main" id="{05C5AD71-FC9E-47C1-AF82-E65B13A33E6E}"/>
              </a:ext>
            </a:extLst>
          </p:cNvPr>
          <p:cNvSpPr>
            <a:spLocks noGrp="1"/>
          </p:cNvSpPr>
          <p:nvPr>
            <p:ph type="ftr" sz="quarter" idx="11"/>
          </p:nvPr>
        </p:nvSpPr>
        <p:spPr/>
        <p:txBody>
          <a:bodyPr/>
          <a:lstStyle/>
          <a:p>
            <a:r>
              <a:rPr lang="en-US" dirty="0"/>
              <a:t>www.synapse-energy.com  |  ©2021 Synapse Energy Economics Inc. All rights reserved.</a:t>
            </a:r>
          </a:p>
        </p:txBody>
      </p:sp>
      <p:sp>
        <p:nvSpPr>
          <p:cNvPr id="4" name="Slide Number Placeholder 3">
            <a:extLst>
              <a:ext uri="{FF2B5EF4-FFF2-40B4-BE49-F238E27FC236}">
                <a16:creationId xmlns:a16="http://schemas.microsoft.com/office/drawing/2014/main" id="{A2141626-CC62-445C-9547-443196609EDB}"/>
              </a:ext>
            </a:extLst>
          </p:cNvPr>
          <p:cNvSpPr>
            <a:spLocks noGrp="1"/>
          </p:cNvSpPr>
          <p:nvPr>
            <p:ph type="sldNum" sz="quarter" idx="12"/>
          </p:nvPr>
        </p:nvSpPr>
        <p:spPr/>
        <p:txBody>
          <a:bodyPr/>
          <a:lstStyle/>
          <a:p>
            <a:fld id="{1B79225A-044F-47AC-A466-ADAA88F41AF1}" type="slidenum">
              <a:rPr lang="en-US" smtClean="0"/>
              <a:t>8</a:t>
            </a:fld>
            <a:endParaRPr lang="en-US"/>
          </a:p>
        </p:txBody>
      </p:sp>
      <p:sp>
        <p:nvSpPr>
          <p:cNvPr id="6" name="Text Placeholder 5">
            <a:extLst>
              <a:ext uri="{FF2B5EF4-FFF2-40B4-BE49-F238E27FC236}">
                <a16:creationId xmlns:a16="http://schemas.microsoft.com/office/drawing/2014/main" id="{FB69404B-121A-4CDE-A97F-AAF8E53E62EF}"/>
              </a:ext>
            </a:extLst>
          </p:cNvPr>
          <p:cNvSpPr>
            <a:spLocks noGrp="1"/>
          </p:cNvSpPr>
          <p:nvPr>
            <p:ph type="body" sz="quarter" idx="13"/>
          </p:nvPr>
        </p:nvSpPr>
        <p:spPr/>
        <p:txBody>
          <a:bodyPr/>
          <a:lstStyle/>
          <a:p>
            <a:r>
              <a:rPr lang="en-US" dirty="0"/>
              <a:t>Lane-8C</a:t>
            </a:r>
          </a:p>
          <a:p>
            <a:endParaRPr lang="en-US" dirty="0"/>
          </a:p>
        </p:txBody>
      </p:sp>
      <p:graphicFrame>
        <p:nvGraphicFramePr>
          <p:cNvPr id="5" name="Diagram 4">
            <a:extLst>
              <a:ext uri="{FF2B5EF4-FFF2-40B4-BE49-F238E27FC236}">
                <a16:creationId xmlns:a16="http://schemas.microsoft.com/office/drawing/2014/main" id="{4889B7F7-3F64-4B72-ADBA-ADF138E2C75B}"/>
              </a:ext>
            </a:extLst>
          </p:cNvPr>
          <p:cNvGraphicFramePr/>
          <p:nvPr>
            <p:extLst>
              <p:ext uri="{D42A27DB-BD31-4B8C-83A1-F6EECF244321}">
                <p14:modId xmlns:p14="http://schemas.microsoft.com/office/powerpoint/2010/main" val="773017416"/>
              </p:ext>
            </p:extLst>
          </p:nvPr>
        </p:nvGraphicFramePr>
        <p:xfrm>
          <a:off x="622775" y="1257367"/>
          <a:ext cx="8286334" cy="5175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417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FE8598A-2984-4DC5-A44D-666DBEAAB054}"/>
              </a:ext>
            </a:extLst>
          </p:cNvPr>
          <p:cNvSpPr>
            <a:spLocks noGrp="1"/>
          </p:cNvSpPr>
          <p:nvPr>
            <p:ph type="title"/>
          </p:nvPr>
        </p:nvSpPr>
        <p:spPr>
          <a:xfrm>
            <a:off x="501326" y="365127"/>
            <a:ext cx="6303128" cy="653446"/>
          </a:xfrm>
        </p:spPr>
        <p:txBody>
          <a:bodyPr/>
          <a:lstStyle/>
          <a:p>
            <a:r>
              <a:rPr lang="en-US" dirty="0"/>
              <a:t>NSPM References and Application </a:t>
            </a:r>
          </a:p>
        </p:txBody>
      </p:sp>
      <p:sp>
        <p:nvSpPr>
          <p:cNvPr id="17" name="Footer Placeholder 2">
            <a:extLst>
              <a:ext uri="{FF2B5EF4-FFF2-40B4-BE49-F238E27FC236}">
                <a16:creationId xmlns:a16="http://schemas.microsoft.com/office/drawing/2014/main" id="{F4CDA9AD-D9E1-4F95-828D-6997D8D0FB6C}"/>
              </a:ext>
            </a:extLst>
          </p:cNvPr>
          <p:cNvSpPr>
            <a:spLocks noGrp="1"/>
          </p:cNvSpPr>
          <p:nvPr>
            <p:ph type="ftr" sz="quarter" idx="11"/>
          </p:nvPr>
        </p:nvSpPr>
        <p:spPr>
          <a:xfrm>
            <a:off x="529381" y="6498993"/>
            <a:ext cx="5577840" cy="390124"/>
          </a:xfrm>
        </p:spPr>
        <p:txBody>
          <a:bodyPr/>
          <a:lstStyle/>
          <a:p>
            <a:pPr>
              <a:spcAft>
                <a:spcPts val="600"/>
              </a:spcAft>
            </a:pPr>
            <a:r>
              <a:rPr lang="en-US" dirty="0"/>
              <a:t>www.synapse-energy.com  |  ©2021 Synapse Energy Economics Inc. All rights reserved.</a:t>
            </a:r>
          </a:p>
        </p:txBody>
      </p:sp>
      <p:sp>
        <p:nvSpPr>
          <p:cNvPr id="4" name="Slide Number Placeholder 3">
            <a:extLst>
              <a:ext uri="{FF2B5EF4-FFF2-40B4-BE49-F238E27FC236}">
                <a16:creationId xmlns:a16="http://schemas.microsoft.com/office/drawing/2014/main" id="{7D112AA8-3288-4D79-A1AC-9C6B682A6F60}"/>
              </a:ext>
            </a:extLst>
          </p:cNvPr>
          <p:cNvSpPr>
            <a:spLocks noGrp="1"/>
          </p:cNvSpPr>
          <p:nvPr>
            <p:ph type="sldNum" sz="quarter" idx="12"/>
          </p:nvPr>
        </p:nvSpPr>
        <p:spPr>
          <a:xfrm>
            <a:off x="8247017" y="6498992"/>
            <a:ext cx="395222" cy="393192"/>
          </a:xfrm>
        </p:spPr>
        <p:txBody>
          <a:bodyPr anchor="ctr">
            <a:normAutofit/>
          </a:bodyPr>
          <a:lstStyle/>
          <a:p>
            <a:pPr>
              <a:spcAft>
                <a:spcPts val="600"/>
              </a:spcAft>
            </a:pPr>
            <a:fld id="{49428E3E-090C-411A-A663-16FA5027569F}" type="slidenum">
              <a:rPr lang="en-US" smtClean="0"/>
              <a:pPr>
                <a:spcAft>
                  <a:spcPts val="600"/>
                </a:spcAft>
              </a:pPr>
              <a:t>9</a:t>
            </a:fld>
            <a:endParaRPr lang="en-US" dirty="0"/>
          </a:p>
        </p:txBody>
      </p:sp>
      <p:pic>
        <p:nvPicPr>
          <p:cNvPr id="5" name="Picture 4">
            <a:extLst>
              <a:ext uri="{FF2B5EF4-FFF2-40B4-BE49-F238E27FC236}">
                <a16:creationId xmlns:a16="http://schemas.microsoft.com/office/drawing/2014/main" id="{8BF5FB21-A211-4F65-973C-04179AE7DA2C}"/>
              </a:ext>
            </a:extLst>
          </p:cNvPr>
          <p:cNvPicPr>
            <a:picLocks noChangeAspect="1"/>
          </p:cNvPicPr>
          <p:nvPr/>
        </p:nvPicPr>
        <p:blipFill>
          <a:blip r:embed="rId3"/>
          <a:stretch>
            <a:fillRect/>
          </a:stretch>
        </p:blipFill>
        <p:spPr>
          <a:xfrm>
            <a:off x="1057995" y="1111651"/>
            <a:ext cx="7324745" cy="5240214"/>
          </a:xfrm>
          <a:prstGeom prst="rect">
            <a:avLst/>
          </a:prstGeom>
        </p:spPr>
      </p:pic>
      <p:sp>
        <p:nvSpPr>
          <p:cNvPr id="11" name="Text Placeholder 11">
            <a:extLst>
              <a:ext uri="{FF2B5EF4-FFF2-40B4-BE49-F238E27FC236}">
                <a16:creationId xmlns:a16="http://schemas.microsoft.com/office/drawing/2014/main" id="{BCA21AB8-CFEA-42F8-9B67-E5ED3E60697E}"/>
              </a:ext>
            </a:extLst>
          </p:cNvPr>
          <p:cNvSpPr>
            <a:spLocks noGrp="1"/>
          </p:cNvSpPr>
          <p:nvPr>
            <p:ph type="body" sz="quarter" idx="13"/>
          </p:nvPr>
        </p:nvSpPr>
        <p:spPr>
          <a:xfrm>
            <a:off x="6428740" y="6580045"/>
            <a:ext cx="2009085" cy="246221"/>
          </a:xfrm>
        </p:spPr>
        <p:txBody>
          <a:bodyPr/>
          <a:lstStyle/>
          <a:p>
            <a:r>
              <a:rPr lang="en-US" dirty="0"/>
              <a:t>Lane-8C</a:t>
            </a:r>
          </a:p>
          <a:p>
            <a:endParaRPr lang="en-US" dirty="0"/>
          </a:p>
        </p:txBody>
      </p:sp>
      <p:sp>
        <p:nvSpPr>
          <p:cNvPr id="2" name="TextBox 1">
            <a:extLst>
              <a:ext uri="{FF2B5EF4-FFF2-40B4-BE49-F238E27FC236}">
                <a16:creationId xmlns:a16="http://schemas.microsoft.com/office/drawing/2014/main" id="{E8AE1B60-75F7-4087-A761-2CD1A5D258A7}"/>
              </a:ext>
            </a:extLst>
          </p:cNvPr>
          <p:cNvSpPr txBox="1"/>
          <p:nvPr/>
        </p:nvSpPr>
        <p:spPr>
          <a:xfrm>
            <a:off x="895435" y="5887326"/>
            <a:ext cx="5746459" cy="276999"/>
          </a:xfrm>
          <a:prstGeom prst="rect">
            <a:avLst/>
          </a:prstGeom>
          <a:noFill/>
        </p:spPr>
        <p:txBody>
          <a:bodyPr wrap="square" rtlCol="0">
            <a:spAutoFit/>
          </a:bodyPr>
          <a:lstStyle/>
          <a:p>
            <a:r>
              <a:rPr lang="en-US" sz="1200" dirty="0"/>
              <a:t>Source: The National Energy Screening Project (NESP) </a:t>
            </a:r>
          </a:p>
        </p:txBody>
      </p:sp>
    </p:spTree>
    <p:extLst>
      <p:ext uri="{BB962C8B-B14F-4D97-AF65-F5344CB8AC3E}">
        <p14:creationId xmlns:p14="http://schemas.microsoft.com/office/powerpoint/2010/main" val="8601719"/>
      </p:ext>
    </p:extLst>
  </p:cSld>
  <p:clrMapOvr>
    <a:masterClrMapping/>
  </p:clrMapOvr>
</p:sld>
</file>

<file path=ppt/theme/theme1.xml><?xml version="1.0" encoding="utf-8"?>
<a:theme xmlns:a="http://schemas.openxmlformats.org/drawingml/2006/main" name="template - PPT">
  <a:themeElements>
    <a:clrScheme name="Custom 27">
      <a:dk1>
        <a:sysClr val="windowText" lastClr="000000"/>
      </a:dk1>
      <a:lt1>
        <a:sysClr val="window" lastClr="FFFFFF"/>
      </a:lt1>
      <a:dk2>
        <a:srgbClr val="2D3991"/>
      </a:dk2>
      <a:lt2>
        <a:srgbClr val="717073"/>
      </a:lt2>
      <a:accent1>
        <a:srgbClr val="5B9BD5"/>
      </a:accent1>
      <a:accent2>
        <a:srgbClr val="ED7D31"/>
      </a:accent2>
      <a:accent3>
        <a:srgbClr val="595959"/>
      </a:accent3>
      <a:accent4>
        <a:srgbClr val="EEB111"/>
      </a:accent4>
      <a:accent5>
        <a:srgbClr val="00549E"/>
      </a:accent5>
      <a:accent6>
        <a:srgbClr val="70AD47"/>
      </a:accent6>
      <a:hlink>
        <a:srgbClr val="0563C1"/>
      </a:hlink>
      <a:folHlink>
        <a:srgbClr val="954F72"/>
      </a:folHlink>
    </a:clrScheme>
    <a:fontScheme name="Energy Guides">
      <a:majorFont>
        <a:latin typeface="Arial"/>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PPT" id="{C4A97E42-DF3A-41D5-87A9-6944153A8230}" vid="{66A1F120-4077-4AA2-863A-D7852E4B67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5F78587022F4419013A8A07848007E" ma:contentTypeVersion="1" ma:contentTypeDescription="Create a new document." ma:contentTypeScope="" ma:versionID="117763a7aba4069641c326733236adf9">
  <xsd:schema xmlns:xsd="http://www.w3.org/2001/XMLSchema" xmlns:xs="http://www.w3.org/2001/XMLSchema" xmlns:p="http://schemas.microsoft.com/office/2006/metadata/properties" xmlns:ns2="4b54f95a-c392-4915-b50c-618f44f31247" targetNamespace="http://schemas.microsoft.com/office/2006/metadata/properties" ma:root="true" ma:fieldsID="1fbff1f4a39622302fe098e13c6d823d" ns2:_="">
    <xsd:import namespace="4b54f95a-c392-4915-b50c-618f44f31247"/>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4f95a-c392-4915-b50c-618f44f31247"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FillIn">
            <xsd:sequence>
              <xsd:element name="Value" maxOccurs="unbounded" minOccurs="0" nillable="true">
                <xsd:simpleType>
                  <xsd:union memberTypes="dms:Text">
                    <xsd:simpleType>
                      <xsd:restriction base="dms:Choice">
                        <xsd:enumeration value="Pre-review Notes"/>
                        <xsd:enumeration value="Completed Review Forms"/>
                        <xsd:enumeration value="Completed Review Notes"/>
                        <xsd:enumeration value="Planning"/>
                        <xsd:enumeration value="Analysis"/>
                        <xsd:enumeration value="Orientation Scheduling and Tracking"/>
                        <xsd:enumeration value="Orientation Materials"/>
                        <xsd:enumeration value="Orientation Process Planning"/>
                        <xsd:enumeration value="Consulting Skills"/>
                        <xsd:enumeration value="Newbie Buddy Program"/>
                        <xsd:enumeration value="Consulting Skills Training"/>
                        <xsd:enumeration value="Excel Training"/>
                        <xsd:enumeration value="First Day Schedule"/>
                        <xsd:enumeration value="Admin Logistics"/>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4b54f95a-c392-4915-b50c-618f44f3124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D6E978-C854-4E3F-A2FE-C0BAB03733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4f95a-c392-4915-b50c-618f44f31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8F8960-D074-4426-8C35-83A9A987A364}">
  <ds:schemaRef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http://purl.org/dc/elements/1.1/"/>
    <ds:schemaRef ds:uri="4b54f95a-c392-4915-b50c-618f44f31247"/>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74BCE88-2A84-4744-B719-B2F802A6A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 - PPT</Template>
  <TotalTime>2093</TotalTime>
  <Words>2028</Words>
  <Application>Microsoft Office PowerPoint</Application>
  <PresentationFormat>On-screen Show (4:3)</PresentationFormat>
  <Paragraphs>259</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template - PPT</vt:lpstr>
      <vt:lpstr>Accounting for Interactive Effects:  Assessing the Cost-Effectiveness of Integrated Distributed Energy Resources</vt:lpstr>
      <vt:lpstr>Synapse Energy Economics</vt:lpstr>
      <vt:lpstr>Presentation Outline</vt:lpstr>
      <vt:lpstr>Overview of the NSPM for DERs</vt:lpstr>
      <vt:lpstr>PowerPoint Presentation</vt:lpstr>
      <vt:lpstr>Audience and Uses</vt:lpstr>
      <vt:lpstr>NSPM for DERs: Cost-Effectiveness Perspective</vt:lpstr>
      <vt:lpstr>NSPM for DERs: Principles </vt:lpstr>
      <vt:lpstr>NSPM References and Application </vt:lpstr>
      <vt:lpstr>NSPM for DERs: Contents</vt:lpstr>
      <vt:lpstr>NSPM for DERs: Multi-DER Chapters </vt:lpstr>
      <vt:lpstr>NSPM for DERs:  Guidance on Interactive Effects</vt:lpstr>
      <vt:lpstr>Multiple On-site DERs</vt:lpstr>
      <vt:lpstr>Common Types of Interactive Effects</vt:lpstr>
      <vt:lpstr>Interactive Effects: Avoided Costs</vt:lpstr>
      <vt:lpstr>NSPM Guidance:  Interactive Effects - Marginal Costs</vt:lpstr>
      <vt:lpstr>Interactive Effects: Energy and Capacity </vt:lpstr>
      <vt:lpstr>NSPM Guidance: Interactive Effects - Energy and Capacity</vt:lpstr>
      <vt:lpstr>Interactive Effects: Enabling Effects</vt:lpstr>
      <vt:lpstr>Upcoming Projects</vt:lpstr>
      <vt:lpstr>Forthcoming: Companion Guidance to the NSPM</vt:lpstr>
      <vt:lpstr>Forthcoming: NSPM for DERs Benefit-Cost Analysis Case Studies </vt:lpstr>
      <vt:lpstr>Forthcoming: NSPM for DERs Benefit-Cost Analysis Case Studies </vt:lpstr>
      <vt:lpstr>Contact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Courtney Lane</dc:creator>
  <cp:lastModifiedBy>Courtney Lane</cp:lastModifiedBy>
  <cp:revision>34</cp:revision>
  <dcterms:created xsi:type="dcterms:W3CDTF">2021-10-01T16:52:11Z</dcterms:created>
  <dcterms:modified xsi:type="dcterms:W3CDTF">2021-10-12T19:57:04Z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0x010100695F78587022F4419013A8A07848007E</vt:lpwstr>
  </property>
</Properties>
</file>